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74" d="100"/>
          <a:sy n="7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6DFEF-86DA-4E42-A10B-BC5468AF5B28}" type="datetimeFigureOut">
              <a:rPr lang="en-AU" smtClean="0"/>
              <a:pPr/>
              <a:t>30/05/2012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D3F-150F-4D6F-AF5C-3C6C621A34F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52B167-0642-4210-9103-133DA10B1F2D}" type="datetimeFigureOut">
              <a:rPr lang="en-AU" smtClean="0"/>
              <a:pPr/>
              <a:t>30/05/2012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576F56-BE80-4ABE-8E61-1390FD7A4047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http://1.bp.blogspot.com/-rQkvR0FkPbk/TVgPUUpyDKI/AAAAAAAAAqw/pDoq6sPfI1U/s1600/Jumping_Bottlenose_Dolph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6011" y="0"/>
            <a:ext cx="9491531" cy="7118648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 smtClean="0">
              <a:solidFill>
                <a:schemeClr val="tx1">
                  <a:lumMod val="95000"/>
                  <a:lumOff val="5000"/>
                </a:schemeClr>
              </a:solidFill>
              <a:latin typeface="Arial Rounded MT Bold" pitchFamily="34" charset="0"/>
            </a:endParaRPr>
          </a:p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itchFamily="34" charset="0"/>
              </a:rPr>
              <a:t>By </a:t>
            </a:r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Rounded MT Bold" pitchFamily="34" charset="0"/>
              </a:rPr>
              <a:t>Pearl 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12292" name="AutoShape 4" descr="data:image/jpeg;base64,/9j/4AAQSkZJRgABAQAAAQABAAD/2wCEAAkGBhQSEBQUEhQUFRQUFBcUFRQVFRUUFxQUFRQXFRcVFhUYHCYeFxkjHBQUHy8gIycpLCwsFx4xNTAqNSYrLCkBCQoKDgwOGg8PGiwkHSQsLCwsLyksLCwsLCwsLCwsLCwsLCwpLCwsLCwsLCwsLCwsLCwsLCwsLCwsLCwsLCwpLP/AABEIAMIBAwMBIgACEQEDEQH/xAAbAAABBQEBAAAAAAAAAAAAAAADAAECBQYEB//EAEYQAAEDAwEEBwYDBgQEBgMAAAEAAhEDEiExBAVBURMiYXGBkaEGMlKxwdEVQvAUcoKSorIHYuHxIzNz4mODk8LS0yRDU//EABsBAAIDAQEBAAAAAAAAAAAAAAABAgMEBQcG/8QALREAAgICAgEDAgUEAwAAAAAAAAECEQMSITEEE0FRIjIUYYGRsSNCofAzUnH/2gAMAwEAAhEDEQA/AAQlCJamtX21nnlEIShEtTWosVEIShTtStRYUDhKES1K1FhQOEoRLU1qLCiEJKdqVqLCiCSlalamIjCaFO1NakBGEoUrUoTGQhKFOE0IAjCSnamhAiEJKdqVqBkIShTtTWosKIQlCnalaiwBwkp2pQixkE0KcJoQAySlCZKwo7rUrUaxNaq7LtQVqa1GsStRYtQNqVqNYlYixagbUrUWxIsTsNQVqa1GtStRYagbUrUaxNaiw1BWprUaxKxFhqBtTWo9qa1Fi1A2pWo1qa1FhqCtTWo1qVqLDUDYlajWprUWGoK1NajWpWosNQNqVqLalanYUCtTWotqVqLCgNqRCLalaiwoDalai2pWosKBWpItqSjY9TvtStRrUrFVZp1A2JWo1iVqLFqBsStRrUrUWGoGxNajWpWosNQNqVqhU2+k3WowfxD5KLN50TpUZ5x81H1Y/KJ+hOrp/sEtStRWwRIII5jI809inZDQDamsQdp3mxpIAL3AxDY15ScTz5cYXN+KVP8A+I/9Uf8AxWeXlYoumzTDwc01cYlhamtXM3b6n5qDv4Xtd84Um70pzDiWHk9pZ6nHqnHyccupCn4eaHcWGtStRg2UrFfZm1A2JWo1qa1OxagbUrUWxK1FhqBLUrUa1Naix6gbUrUa1NaixagbUrUW1K1FhqBtTWo1ia1Ow1BFqa1GtSsRYagrU6JanSslqWFqVqJalCz2adQdqa1FtStRYagrVCvUDGlzjAAkkkD1OB4rotTFqG+OAUVfJVP2ipUaOiFvN3VfjstJHiqp26ar3w+53IlwP9JIV3U3FSm5gNJ/x0j0Z8bcHxCp96bv2thvbU6ZozpD8dn5vDyXMzYc0nbdnWweRgxqoxplPtrX0X2Wzyh0T2EOaLfOFod10qD2ONWoaJBHVc2RrBHOR8gVm6u/RWjpgQ9ujgMnsMpfizJtJaf3jA8z8lhlCUTowzwn0zWVd1MHXoPkYy2GGYzgEyOCrtu3zVY17WtvIbFwi5rnDHVbJJAM6AY1VZR3t0b4pmJOW8MKyr7uo7UL3tIqREtcWOjlIOfGVOGWceIsMmHHPmUbKH9qqsHUDsfHTDJHdJI46qw2P2xr06ThbTLThw6Om7114IO0ezbgJp1XkD8rj9VVvr1KVzLRa4Q4ETrr+gorC5Lsrl5Sxyppo7qPt51heyBmQ3QdoC02z71pV29WDPAryXarqb85BmDzXTR21zCHMd5cfBVO4umaYzUlaPTzsNuaLiw/Dqw/wo1LeRbis2w6XjLD48PFZ3cvtSHgNdMj9eS0lDag8EGCNIWnF5M8fT4M+bxcWXtc/KO4NXHtm0w9tNpALgXFziAGsbqc6kkwFzseaB6smmdWnh2tPDu0Qd5UzPTgNqUwQYH/AA6jMAGXD3hjR2k8l0J+Q8mP+n3/AAcqPixw5f6v2/yPVe+cVTzxBHgu7ZtokZMnSYhVf4vszgWlhlwxODI7uKztDbTT67XPLNIJJxODnisCz5cTt3+p0XhwZ1SS/Q39qVq4Ny7yFQWkiQJB+JpVpauxizLLHZHDzeO8UtWBtTWo1qVqusp1A2prUa1K1FhqBtTWo9qa1Fi1AWpWoxYmtTsNQYaki2pJWPU7rUoU4ShZ7NepCEoRITQixakLUrVOErUWGpC1K1EhKE7DUxPtxu2lSZ0+hc8MLQMOc6Td2GAZ5rE1qF4kHHIrb/4sAjYmEcK7Z8adQLB+ylB+0bQKLT7zXkTo0taXAnkMR4juWDLNepqbMeJ+nujU+y+wMqA9K/rECAA2ZGCSTJBwMcQVfv3Y6hkOuadCsjV2Wps9YBwLTMeIyCOYIB8lsNx79FQCnUjOCss8DXKNuLy4yqLHNSRdHf8AdU3tPVFOgalt0Fo1jDiBr4rUbTuuwy3LTos37SbKXUKtONWF9P8AeYbgB3xHiq4zcWaMmOM41JGOqMZWaQ2cZLcSO4qO9Ngp06dN9O61wF1xmHQLojhMjyVFs1ZzXtLDBkAdsnQ9i13tNut1Co+i+DabmngWuIdp3hwI7CpTkpx2rkoxQeKWt8MotkqWkEa6ra7s3mXNBGo1CojsbSLSADgDsjhPJc+zVnUnmcWkY5g8RzChPG49lmLNGfR6HQrh7fmq/bqBaDaSGnlIg9vYuDYd5jUZB1HJWp2gETqOSIyotlFSRnKlew9bhx08Vziq15d1nG8dXIgPyS1wj83A8wrLem7bh1c8W8+5NvX2ROzU6RDj/wAWk0lwLsOMEtiAB2cwNSruZvX2MktcX11z+RLcTywcQ5h/p4j1W22TbGvgT1omOYmJ+Xmssw9Vrz7zD0dQDjgEO7nNIPgV27uo3V6fWLTTeSDE3C2C09jmnzAT8fI8c6+R+RiWXHfwaW1Nai2pWrsWcTUFalai2prUWGoO1MWotqaE7DUEWprUW1NCLDUHakiwkjYep1wlapwnWezRqDhK1EhKEWGoO1KESErU7DUHCeFOErUWLUqfaXcg2vZalHQuEsJ0D2m5pPZIg9hKwH+FO7yzbNoFRpa+nTLCD+V3SNDh34C9VhctPdNIV3VwwCq5ljnies0EESNCcDOsABUTx3NT+C+E3GDh8nPvjczNop2vwQQWuGrSCDjsOkdqw+3bsfs9SHcMtdwcOa9KtXLvHdrazCx47jxaeYVvDMs4N9FT7NbyFVnRucLiNO1D3/s5DJjrU3T3t4+Spdn2F9CuW6ObpH5uIjsIlbVrm7TQdOtsnviD9FzvIx6u0dbw8zyQp9o802//AA9btFVhoPFJ1U+6QXNv16tuWzyz2QrT/FDdxb+z1SbsdBUfES4C4GOAP/FVi7bCKbHx12OBnSSMzjjgSr/fe6W7Xsr6RMCo0FjtbXe8x/gY8CUYoqUZJdhmk4zi/YxO/NwGg/IuYSbXDiOXYVS7XsweA0nI0J4a4Xq79jD6QZVAdLQHcpAyQdddCsLv32fdRdOrHHqu+h5H56rdOCkjkJywytdGQ2cODrczorTdu8TTfa7I0Udp2bLHg9YGIPHPE9s+BS2vZJBeNWnrA6j7jtC5mSDiztYcymuDSsIIxjQg8irDbaQqbIwhwLg60tOC1zWnQ8QWwYWe3NtlzI4gK53bDjY4Tf7vCHjLc9uW+IUsMqkg8mG2NnPseyl7SRqGw4fE3JadNWumOx7uxGa2ytcNG2Hv/QR921LazQ7Qkt5Rr8ie/C7d9bEG1GEGQ9snTQ/TPy7FPOqlaK/Fd46f/hclqUIW76l1Jh/ygeWPojwunGdqzmyhTohCUKaaE7FqQhNCnCUJ2GoMhNCJCaEWFEYTIiSLHR1JBNclcqbLqHTqNyVyLCiSShclciwommUbkrkBRNJRuSuRYUSSUbkrkrCjj3nuwVQCMPb7rvoez6qoq7b+zNPViWESJ/Mbc54StJTOR3hc3tvu8dAXWyA4TmIEjHnCozP2LsMabkjCbbWc3Z3vaM+J/Ny7M+S2Xs3tfSbHs5JkimGE9rHFvyAVINnHR4yIzPPH0Vx7NU4oEDg93YcgOmO2VR47SmaM6uJaFD2jZ2vaWuALTqCpymlb7MFWYTfvs+aLpGaZ0PLsdH6KBul49xwkcJ7ohb+rTDmlrgCCIIPELGb73I6gb2SWTh3wnkf1lRnFTVMo+rBLePXuUFSiNnrwDLSZEcOMHzCtqT84PaD6g+iy28ttP7SbuTfl/utDsdXDCuXJaujuYpqcUzW7TSaTR2gYuLbwOZJn1BH+6qdt3gXVWsOBSBZ2kgieU5hXG5T0lB9LGDjjE5Bg8nCVw703fbtz5GXQ6MZJAzzmAFom9opmeC0k0WO4Hyxw5PMdxz91aEKt3ewNqOaNCMYjQ6/1KxJWnC/oRRmX1sRCZIlRlXWU0OkmlNKdhQ5CikSmlFhRJJMCkix0ElKULpEukVZYFlKUHpEukQAa5K5B6RLpEAHuSuQb0ukQINcnlA6RP0iBhpTShdIn6RIArH5CvNv2IV6NRh/OwweUtn5x5LOh2NQrvc+3GQMaN8NQqM64suw1dMwLCAC06twdcEYPqFaeyr+pUzxiO9pOP5de5dXtVuwU6rnNxf1gO3EnHDj4qp9nX/8AMHIjyEgCfJZ8P3l2T7DQCplMXIPSJGqugYg0qFVgc0tcJDhBCh0nal0iAPJN97uLdrt5S2OcS7Hf+uSuN1ZZa7EZ7cHgOIVr7bbkM9MBOGuxmQHCZ8lT7kpkmRkAOB5jrWknj+XX1WHPGnZo8aXFfBrfZuoW1M/mHqIdwxESr32w2IX06owTLZAB6wMtkEjtznQLLbtrWVGaFsgzEYJgiYxxwt9vdvSUJAm0gx2iMDjKhDlUW5OHZnqTwKjXcHETxzY6ZmRMx6Lsuzj9cVWkhtUYw4YnhIkR5dy6jVWrB0zPm7Cl6a9C6QKPSLSUhr0r0HpE3SoAMXJr0HpU3SpiD3pLn6VJAHH+NU/jb6/ZL8ap/G31+yy7aOdPKSPDtwkKBOOPr85HirdImL8TI0/41T+Nvr9kvxqn8bfX7LMGhGpznGT9exBNNw5nvtEjzRpEf4iX5Gt/Gafxt9fsl+NU/jb6/ZZToudwk8vTRJtMY63HkY+SNIh+Imav8ap/G31+yf8AGqfxt9fssq4CMObPjlDqNAGreQz/AKfVGkRfiJmu/G6fxj1+yX41T+Mev2WTtaRgg44AngkGA4ujnPCexGkQ/ETNaN9U/jb6/ZN+NU/jb6/ZZZmziPeE4xkzrJ9PVJlIk/8Aaft8kaIPxEjUnfVP42+v2Vz7M7zD6kNIcIzHYV5y9meI7AtR7C0h0zhOS3AzA1GoxxCpzwXpsuwZ5PIkbr2p2TpaPV95ue9vuvHkQf4VgNjrClVfdiQ054foz6L1C8E2GSC3PIjIPzXlHtNud7dpqRc0l0tDXuIqSQSQIxLRpPERMEDmYXUk2djOm4uiy/FmfG31+yY73Z8Y9VQ7so0rzSrvyTDXtNsvJd1SD1SYLfHjpPHW2RzfeB0+Fw7MarqQcZ9HHyyyY3zRqjvin8bfX7Jvxin8Y9fsssafCJAn4sTHD9aJ3UOM/wB3rxVuiKfxEj1fZaDNo2am5pBEWu4icD6A+S81qbCaG0OpxFt/ZOpkGPeIz4+e59hK7DsgDZ6jzfgtyYNxkm4GFU+2exOZtLKgi1/GYlwxb24tcB2FcnI6bidnGlKKkVFKkASZEZGCD+UHvzIHBek7sHULZOAANZxqTI7F5wKHWFulSoxjRMxcGjMceuB4Fei7skB3HIzJmSRjyI+yhH7WSl9y/UyXtB/+PWMtc4Oa588WtY0uwNXCC8f7LhZvmm4XB7SNNeOsd6n/AIlbBUNYVBTdUDW2i1xaQ5wdOIMgAk8sZ5HJbax2zMg03tk3XOktLHDOQLWvlrjiD1gI1jRhya99FOaLfXZqvxVnxN80x3qz42+ayLnZgyDpq7OYxP3OiZ7zgdYnlcRgLo0jl+tI1/4sz42+YTfirPjb/MFk4JzcR2XH5KBJPE+Z+fNPVB68jXfitP42fzBN+K0/jZ/MFji5xOJI7Dj5p23ciP4rv9kqQ/WZsRvSn8bP5gksY4nk7z/1SSpD9VlkGmfdEA6iCI7W3T6KZLTgwJHEROOJuQmVnH84EnB6jgP6pRqdxEAlx54A8hJTsq1Bmi3HWaY4CD8zooOpAH3tSSYLY/uRX1nHmYxi4+eMeC437QSeM9r7Y9RhFhQXoR1pPdbAPcIJ+iZtEQOq/kOsPXKgzbBbBEHmSYPjcR4JnVDEhxd3Bhj5H1SsKOh7g3SO2AHHyDpntQ6lU6DIPBtODp/l6y52uk9Z7Rxyz/uyov2YnrXUHdvRtDhPYXKOxNQXv/v+Dse4CJacdkd2CZQpzjX4cg48D2oFQim3rCm48DTtb8gVx/tJObHP/eDX+WG5Q5jWOy9e0kC4cewfaVz1nZ0Ls6i3hwOfpwXHsu8ajDihUGdAynHPUQV3M2s5PRvYTnrQZPYJMaIUrIuGoXZd3PfEAAGclxAHie/1Wm9lNhFOprm4CBLpmW6jgCePksy3eLg8FwJLf8oyCfMiFrtwNMhwuGZAxMTMOjXTn4ZVOVvVk8KW6NltFR19Mt5ZmMzGPmqE7gfWr1HOFga8APMC9uZAaNYwA7GvMSb5jpcNMfRdwIhczbXo7lKXZkNr9mtnaQ007iHteXO6ziRmS45xPAiJ7Ssxv+i1tUgi4xgRoNRoe/VekbfRDgdNOOiwXtpsVrw5rzFg5ies4QI7AOS1+PO5Uc7zMVRsrWbM0OaSACYNoMQIJzcTGnqpbYQHHqsa2SILhOpBIwCBPkq3ZcHLS4TGpnlEdvMZxghXNLdota6SO+dTnM8jwWuXD5ObFbKkaf2PqDrtgNBaCIGT2kxkZEHvV7vPdQr7PaR1m5AjBcJjB4HRUnsvtQHUwYb1TiccO2crVPqQ0ny+a5mX7zveN/xo86pVadKszpSKfQ1AQDPXtbq0cdAZOpxnC3G66oqEFpBGpLdMeMTwWS9o93tqNJaQagc58GSHRq2AZzy4kxxXFunfD6O1VajKjBs4JNW+QHFpa1xY0wKcXTAk+8OSmo0uCMpXLk9G28dn+v8AqsJ7VbW1lN9ww6WfljIODODp+tFcbF7WUatI1TWpmSRAkBh4tIdDp7SBg47cP7Vb3pudPStLJm0nHGDB79Y4qeCFS5KPJyqSpdmfc9pP5RJjBHnoOxO2mXaEGMGJj0CYbVSJMPaDyaY/Q8V0ioIABHb1C7+oyCuimc5xo4ajSBq2ONrnc0qNQuMAHzPnLo7V2VKOMVGxyMetrh8kN4wATkcGvJx2tJKA49wQOoIIzxtcPmZ8EmVLYk66ZcPQKdOrE4JzOWjUdoQa1cQC6mTzhsnzLEXQKN8CO1O+H+p/2TKFlA5NM+LW/USko7P5/wB/Ys0j8f7+5bje9EYvDj+48gfxCnCNex2jv6pHkYjyXE2jU4mT2sbH9yKKThr0Lf8AywD/AHFNNiep0VKI1uEc4pwPIhC/bGT/AMwRz6RpH98BQfuhj/fph3bAj+9QZuOg2bWNB7wPnKTcrGlCuTqe8OHUqXHhBuHkCuLa+kaZupZ+Jwx5twjt3a1urmAcQQI8NPki0NmM4eC3kHH/AGKZFV8FTRr1jPWp44lpI84A9EX9ovMGpQkaiaXrP0VhtGzwZLGuHYM+jVw1NtY09ajjQdQ/2gaJdIlw2dFF0iC9jj2Wx6Eojn41a3tED6yuGlvCi3/9dMOPcz+4J6m0UuT+9ha5o8WkfJPYreJt8HVPHBPMBEL2wfe7oEThV79tpNAhr3SY7R25OfJRO00iYmoO210frwT2RV6My4ZtzZEtLojU8BgeEK32b2ntbAYB2hx0GgyOaxtMNeYp1gfEz5SCu6nswzBq8pEn5aKDUZdk1DJDp/4NgPbhwPVY0DxM+qm327eQZLWxMCMEeuVjnBmJe8d9/wBghmuB+aeP6kqHo4/gl6vkL+5mk3l7aPcLWucLgQZgceEYKodp3hUfEuB8fRcz6l0ce4whzb+YjPMFWxgo9FUpSn9zLLY6d2uBoXa29/ZMK1om1luTBnQY1njxx6qg/aDBMmT4IlPeJiHGRppw5T6pyi2RTo126tpiqzkOMiBOI7OZ71r6Nfqua6I4cxwg8jxXmG5a/XzHAFxMBudT+iti/aj1SIh0GccySJPGAMLFmx8nS8bPUXZZUaYBJ1nt1GPsP0FHad103a02G7Lpa0zHPGSuYbeO7HkjUdvaZNzYnM4xEz3KmpLk0bxlwVe9vZ3ZKUOp0zTeRa7o3ODagcYtcyYMSCCIiNV5ztVGqTgA95GY5gt+S9S3j0bxeXSBjBHPPHXC862nYGXu6xMYzUcNDE9XwxC04eUzLma3RUVqdYgf8keAnuOVH8MqEZbRMa26+hVg7Ymz74B4HpnOxyOWwn6BulzuUh14z2XOV+t9kN66/g4jut7T1WHsh7m48zhCaa92WNdGIN4+q6H7p1N7yeGACPNi6NmZUGHFw5EsvPo1KhuXHszgfvCs13uNHY10GFJ++41oyefvH0VltBp4ukn/ADMc0fJB6amDIDZ5g0yfmEU/ZiUl7x/k4hvup8Df5XfdMu8PB+P+v6VEk6l8hcf+pMbv5Vm+Ds+hCYbvqzIruj/Lcfm4ror7fS41HD/KLR6AShHedx6lRnc4ub6kgeiA5XRW7Zu4zJdUeeZg+kqDH7QzFMAD9xp+h+a7qm/g0wbCT8BJHibSFFm8g7AsJ7S4H5KP0krmu1+5XnetdhJLS49rGgD+UD5qTPaKrq6m0/zT5yu2i4uMWMPMkPP0CK5zGnNh7qjR5AkJav2Ybx94ohs+/wAv1ouIGpDnD0nKJW3m4jFF0dt5+gCQsJk0z3mD5Q/Ck3d9MmSD4gwO8z9VJJkW4/Bz1dvaRDqLzOsdaPMo2xPAEUqTm84YQfQwuk0aAETTn/qH5NKZ1OmGyXhoHbUA83FH6h+VEKbqk5DznQkfUou0ULhDpb2ECB43hc1UtcOpWYe+sWegyoUtjGpqUvB939TifknZGmjsZs7WAAOnsD2j/wB2PNGp0uJvb3uJ8ffVZW6MfnH8Lhnyt+aAd40QYsPe549GguJTtIEmy12tjpltQdk1G/Ix80AMrZuc8z/lbHgQ4LidtkZ6BwbzAyf5YIQWe0trurQd4vcfMQVFzS7JLHKXQc7urF2Lh3jHoSugbO4YfB7lFntRTgl7C3uYCPUBRHtFSdoIHbSA9A9JTin2KeKUlwg/VHPyH3T03tnh5INLeNJ/5o76bo85MI7dspcKgPcAVduvky+jP3Opm8iJaD1SZIDRkiYMRjwXTV3060C5+JxERPjkrmpmm7Q92HNPzCFtJosy9zh4P+sqD1H6Uvn/ACNV3y7hdjj1hHdCiz2jIxL4Oo6xBPdxXK/aaHAnvNx9Ao/iNPhUj+Gp9km18liw/kzv/F5ETAjm5mDj4c6KDLHGb8/vgrnZtlQ+48Ef9Nx+bUYVK3Jru5hb8ymmP00joe0jIvI7CXD0QBUY4R17v3D8nEhRfttbTomgdjnSfJpU21nnW4dgcz6hqdk9UcLqbQ7BE9oYAO8TKG7Z3tOCx37tO75FWfTv4XTzc2m75P8AouOuNp/8N3g0H5SoEzhdslYmekc3uYGfJpR6Oy1h71V7h3uM+bCl01c+80ADWCf7ePkud9emRDmvLviZTsPnCVJc/wAkrb4/hItm06kan+n/AOtMqltBkaV/Jh+qSe35EdV8nedmYG4a0dzQFxVmjlxTpJDRA0W4wNeQXZttMNpdUBvcI+SSSl/aytv6kZz9qeL4e4dzilse3VLR/wAR+se877pJLA2+DqqKp8Gz2MzTBOTGp1UX0wQZA05JJLoQ6OVP7imdVMnJ8120dmaYJa0nGYCZJL3G+Doq0mhuAPILkbs7Sctb5BOkm0RT4CO2Rke43+UKZoNa0WtaO4AJ0k6FbFstZxJkk5OpKNRpg3EgE8yJOqSSF0N9ga9BpflrfIKv2xguGBrySSUX0TXZHaKLZiBAGkBT2HZmR7rfIJJKuvqLLeoLbqLQMADHAAIOxbO06tae8ApJKCX9Rkrfpovdm2RgGGNGODQpbsGUkldLophy+Tpr0gbpAOeIBQK9FoAgAdwASSTj2KfuclfQqv4nuTJJTFjKXbxBMcNOzuXS/baksF74Lci4wc96SS5t1I6yVxVhH7Y/43/zFdHSm3U6cykktGNuyjJFUjhLkkklE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2294" name="AutoShape 6" descr="data:image/jpeg;base64,/9j/4AAQSkZJRgABAQAAAQABAAD/2wCEAAkGBhQSEBQUEhQUFRQUFBcUFRQVFRUUFxQUFRQXFRcVFhUYHCYeFxkjHBQUHy8gIycpLCwsFx4xNTAqNSYrLCkBCQoKDgwOGg8PGiwkHSQsLCwsLyksLCwsLCwsLCwsLCwsLCwpLCwsLCwsLCwsLCwsLCwsLCwsLCwsLCwsLCwpLP/AABEIAMIBAwMBIgACEQEDEQH/xAAbAAABBQEBAAAAAAAAAAAAAAADAAECBQYEB//EAEYQAAEDAwEEBwYDBgQEBgMAAAEAAhEDEiExBAVBURMiYXGBkaEGMlKxwdEVQvAUcoKSorIHYuHxIzNz4mODk8LS0yRDU//EABsBAAIDAQEBAAAAAAAAAAAAAAABAgMEBQcG/8QALREAAgICAgEDAgUEAwAAAAAAAAECEQMSITEEE0FRIjIUYYGRsSNCofAzUnH/2gAMAwEAAhEDEQA/AAQlCJamtX21nnlEIShEtTWosVEIShTtStRYUDhKES1K1FhQOEoRLU1qLCiEJKdqVqLCiCSlalamIjCaFO1NakBGEoUrUoTGQhKFOE0IAjCSnamhAiEJKdqVqBkIShTtTWosKIQlCnalaiwBwkp2pQixkE0KcJoQAySlCZKwo7rUrUaxNaq7LtQVqa1GsStRYtQNqVqNYlYixagbUrUWxIsTsNQVqa1GtStRYagbUrUaxNaiw1BWprUaxKxFhqBtTWo9qa1Fi1A2pWo1qa1FhqCtTWo1qVqLDUDYlajWprUWGoK1NajWpWosNQNqVqLalanYUCtTWotqVqLCgNqRCLalaiwoDalai2pWosKBWpItqSjY9TvtStRrUrFVZp1A2JWo1iVqLFqBsStRrUrUWGoGxNajWpWosNQNqVqhU2+k3WowfxD5KLN50TpUZ5x81H1Y/KJ+hOrp/sEtStRWwRIII5jI809inZDQDamsQdp3mxpIAL3AxDY15ScTz5cYXN+KVP8A+I/9Uf8AxWeXlYoumzTDwc01cYlhamtXM3b6n5qDv4Xtd84Um70pzDiWHk9pZ6nHqnHyccupCn4eaHcWGtStRg2UrFfZm1A2JWo1qa1OxagbUrUWxK1FhqBLUrUa1Naix6gbUrUa1NaixagbUrUW1K1FhqBtTWo1ia1Ow1BFqa1GtSsRYagrU6JanSslqWFqVqJalCz2adQdqa1FtStRYagrVCvUDGlzjAAkkkD1OB4rotTFqG+OAUVfJVP2ipUaOiFvN3VfjstJHiqp26ar3w+53IlwP9JIV3U3FSm5gNJ/x0j0Z8bcHxCp96bv2thvbU6ZozpD8dn5vDyXMzYc0nbdnWweRgxqoxplPtrX0X2Wzyh0T2EOaLfOFod10qD2ONWoaJBHVc2RrBHOR8gVm6u/RWjpgQ9ujgMnsMpfizJtJaf3jA8z8lhlCUTowzwn0zWVd1MHXoPkYy2GGYzgEyOCrtu3zVY17WtvIbFwi5rnDHVbJJAM6AY1VZR3t0b4pmJOW8MKyr7uo7UL3tIqREtcWOjlIOfGVOGWceIsMmHHPmUbKH9qqsHUDsfHTDJHdJI46qw2P2xr06ThbTLThw6Om7114IO0ezbgJp1XkD8rj9VVvr1KVzLRa4Q4ETrr+gorC5Lsrl5Sxyppo7qPt51heyBmQ3QdoC02z71pV29WDPAryXarqb85BmDzXTR21zCHMd5cfBVO4umaYzUlaPTzsNuaLiw/Dqw/wo1LeRbis2w6XjLD48PFZ3cvtSHgNdMj9eS0lDag8EGCNIWnF5M8fT4M+bxcWXtc/KO4NXHtm0w9tNpALgXFziAGsbqc6kkwFzseaB6smmdWnh2tPDu0Qd5UzPTgNqUwQYH/AA6jMAGXD3hjR2k8l0J+Q8mP+n3/AAcqPixw5f6v2/yPVe+cVTzxBHgu7ZtokZMnSYhVf4vszgWlhlwxODI7uKztDbTT67XPLNIJJxODnisCz5cTt3+p0XhwZ1SS/Q39qVq4Ny7yFQWkiQJB+JpVpauxizLLHZHDzeO8UtWBtTWo1qVqusp1A2prUa1K1FhqBtTWo9qa1Fi1AWpWoxYmtTsNQYaki2pJWPU7rUoU4ShZ7NepCEoRITQixakLUrVOErUWGpC1K1EhKE7DUxPtxu2lSZ0+hc8MLQMOc6Td2GAZ5rE1qF4kHHIrb/4sAjYmEcK7Z8adQLB+ylB+0bQKLT7zXkTo0taXAnkMR4juWDLNepqbMeJ+nujU+y+wMqA9K/rECAA2ZGCSTJBwMcQVfv3Y6hkOuadCsjV2Wps9YBwLTMeIyCOYIB8lsNx79FQCnUjOCss8DXKNuLy4yqLHNSRdHf8AdU3tPVFOgalt0Fo1jDiBr4rUbTuuwy3LTos37SbKXUKtONWF9P8AeYbgB3xHiq4zcWaMmOM41JGOqMZWaQ2cZLcSO4qO9Ngp06dN9O61wF1xmHQLojhMjyVFs1ZzXtLDBkAdsnQ9i13tNut1Co+i+DabmngWuIdp3hwI7CpTkpx2rkoxQeKWt8MotkqWkEa6ra7s3mXNBGo1CojsbSLSADgDsjhPJc+zVnUnmcWkY5g8RzChPG49lmLNGfR6HQrh7fmq/bqBaDaSGnlIg9vYuDYd5jUZB1HJWp2gETqOSIyotlFSRnKlew9bhx08Vziq15d1nG8dXIgPyS1wj83A8wrLem7bh1c8W8+5NvX2ROzU6RDj/wAWk0lwLsOMEtiAB2cwNSruZvX2MktcX11z+RLcTywcQ5h/p4j1W22TbGvgT1omOYmJ+Xmssw9Vrz7zD0dQDjgEO7nNIPgV27uo3V6fWLTTeSDE3C2C09jmnzAT8fI8c6+R+RiWXHfwaW1Nai2pWrsWcTUFalai2prUWGoO1MWotqaE7DUEWprUW1NCLDUHakiwkjYep1wlapwnWezRqDhK1EhKEWGoO1KESErU7DUHCeFOErUWLUqfaXcg2vZalHQuEsJ0D2m5pPZIg9hKwH+FO7yzbNoFRpa+nTLCD+V3SNDh34C9VhctPdNIV3VwwCq5ljnies0EESNCcDOsABUTx3NT+C+E3GDh8nPvjczNop2vwQQWuGrSCDjsOkdqw+3bsfs9SHcMtdwcOa9KtXLvHdrazCx47jxaeYVvDMs4N9FT7NbyFVnRucLiNO1D3/s5DJjrU3T3t4+Spdn2F9CuW6ObpH5uIjsIlbVrm7TQdOtsnviD9FzvIx6u0dbw8zyQp9o802//AA9btFVhoPFJ1U+6QXNv16tuWzyz2QrT/FDdxb+z1SbsdBUfES4C4GOAP/FVi7bCKbHx12OBnSSMzjjgSr/fe6W7Xsr6RMCo0FjtbXe8x/gY8CUYoqUZJdhmk4zi/YxO/NwGg/IuYSbXDiOXYVS7XsweA0nI0J4a4Xq79jD6QZVAdLQHcpAyQdddCsLv32fdRdOrHHqu+h5H56rdOCkjkJywytdGQ2cODrczorTdu8TTfa7I0Udp2bLHg9YGIPHPE9s+BS2vZJBeNWnrA6j7jtC5mSDiztYcymuDSsIIxjQg8irDbaQqbIwhwLg60tOC1zWnQ8QWwYWe3NtlzI4gK53bDjY4Tf7vCHjLc9uW+IUsMqkg8mG2NnPseyl7SRqGw4fE3JadNWumOx7uxGa2ytcNG2Hv/QR921LazQ7Qkt5Rr8ie/C7d9bEG1GEGQ9snTQ/TPy7FPOqlaK/Fd46f/hclqUIW76l1Jh/ygeWPojwunGdqzmyhTohCUKaaE7FqQhNCnCUJ2GoMhNCJCaEWFEYTIiSLHR1JBNclcqbLqHTqNyVyLCiSShclciwommUbkrkBRNJRuSuRYUSSUbkrkrCjj3nuwVQCMPb7rvoez6qoq7b+zNPViWESJ/Mbc54StJTOR3hc3tvu8dAXWyA4TmIEjHnCozP2LsMabkjCbbWc3Z3vaM+J/Ny7M+S2Xs3tfSbHs5JkimGE9rHFvyAVINnHR4yIzPPH0Vx7NU4oEDg93YcgOmO2VR47SmaM6uJaFD2jZ2vaWuALTqCpymlb7MFWYTfvs+aLpGaZ0PLsdH6KBul49xwkcJ7ohb+rTDmlrgCCIIPELGb73I6gb2SWTh3wnkf1lRnFTVMo+rBLePXuUFSiNnrwDLSZEcOMHzCtqT84PaD6g+iy28ttP7SbuTfl/utDsdXDCuXJaujuYpqcUzW7TSaTR2gYuLbwOZJn1BH+6qdt3gXVWsOBSBZ2kgieU5hXG5T0lB9LGDjjE5Bg8nCVw703fbtz5GXQ6MZJAzzmAFom9opmeC0k0WO4Hyxw5PMdxz91aEKt3ewNqOaNCMYjQ6/1KxJWnC/oRRmX1sRCZIlRlXWU0OkmlNKdhQ5CikSmlFhRJJMCkix0ElKULpEukVZYFlKUHpEukQAa5K5B6RLpEAHuSuQb0ukQINcnlA6RP0iBhpTShdIn6RIArH5CvNv2IV6NRh/OwweUtn5x5LOh2NQrvc+3GQMaN8NQqM64suw1dMwLCAC06twdcEYPqFaeyr+pUzxiO9pOP5de5dXtVuwU6rnNxf1gO3EnHDj4qp9nX/8AMHIjyEgCfJZ8P3l2T7DQCplMXIPSJGqugYg0qFVgc0tcJDhBCh0nal0iAPJN97uLdrt5S2OcS7Hf+uSuN1ZZa7EZ7cHgOIVr7bbkM9MBOGuxmQHCZ8lT7kpkmRkAOB5jrWknj+XX1WHPGnZo8aXFfBrfZuoW1M/mHqIdwxESr32w2IX06owTLZAB6wMtkEjtznQLLbtrWVGaFsgzEYJgiYxxwt9vdvSUJAm0gx2iMDjKhDlUW5OHZnqTwKjXcHETxzY6ZmRMx6Lsuzj9cVWkhtUYw4YnhIkR5dy6jVWrB0zPm7Cl6a9C6QKPSLSUhr0r0HpE3SoAMXJr0HpU3SpiD3pLn6VJAHH+NU/jb6/ZL8ap/G31+yy7aOdPKSPDtwkKBOOPr85HirdImL8TI0/41T+Nvr9kvxqn8bfX7LMGhGpznGT9exBNNw5nvtEjzRpEf4iX5Gt/Gafxt9fsl+NU/jb6/ZZToudwk8vTRJtMY63HkY+SNIh+Imav8ap/G31+yf8AGqfxt9fssq4CMObPjlDqNAGreQz/AKfVGkRfiJmu/G6fxj1+yX41T+Mev2WTtaRgg44AngkGA4ujnPCexGkQ/ETNaN9U/jb6/ZN+NU/jb6/ZZZmziPeE4xkzrJ9PVJlIk/8Aaft8kaIPxEjUnfVP42+v2Vz7M7zD6kNIcIzHYV5y9meI7AtR7C0h0zhOS3AzA1GoxxCpzwXpsuwZ5PIkbr2p2TpaPV95ue9vuvHkQf4VgNjrClVfdiQ054foz6L1C8E2GSC3PIjIPzXlHtNud7dpqRc0l0tDXuIqSQSQIxLRpPERMEDmYXUk2djOm4uiy/FmfG31+yY73Z8Y9VQ7so0rzSrvyTDXtNsvJd1SD1SYLfHjpPHW2RzfeB0+Fw7MarqQcZ9HHyyyY3zRqjvin8bfX7Jvxin8Y9fsssafCJAn4sTHD9aJ3UOM/wB3rxVuiKfxEj1fZaDNo2am5pBEWu4icD6A+S81qbCaG0OpxFt/ZOpkGPeIz4+e59hK7DsgDZ6jzfgtyYNxkm4GFU+2exOZtLKgi1/GYlwxb24tcB2FcnI6bidnGlKKkVFKkASZEZGCD+UHvzIHBek7sHULZOAANZxqTI7F5wKHWFulSoxjRMxcGjMceuB4Fei7skB3HIzJmSRjyI+yhH7WSl9y/UyXtB/+PWMtc4Oa588WtY0uwNXCC8f7LhZvmm4XB7SNNeOsd6n/AIlbBUNYVBTdUDW2i1xaQ5wdOIMgAk8sZ5HJbax2zMg03tk3XOktLHDOQLWvlrjiD1gI1jRhya99FOaLfXZqvxVnxN80x3qz42+ayLnZgyDpq7OYxP3OiZ7zgdYnlcRgLo0jl+tI1/4sz42+YTfirPjb/MFk4JzcR2XH5KBJPE+Z+fNPVB68jXfitP42fzBN+K0/jZ/MFji5xOJI7Dj5p23ciP4rv9kqQ/WZsRvSn8bP5gksY4nk7z/1SSpD9VlkGmfdEA6iCI7W3T6KZLTgwJHEROOJuQmVnH84EnB6jgP6pRqdxEAlx54A8hJTsq1Bmi3HWaY4CD8zooOpAH3tSSYLY/uRX1nHmYxi4+eMeC437QSeM9r7Y9RhFhQXoR1pPdbAPcIJ+iZtEQOq/kOsPXKgzbBbBEHmSYPjcR4JnVDEhxd3Bhj5H1SsKOh7g3SO2AHHyDpntQ6lU6DIPBtODp/l6y52uk9Z7Rxyz/uyov2YnrXUHdvRtDhPYXKOxNQXv/v+Dse4CJacdkd2CZQpzjX4cg48D2oFQim3rCm48DTtb8gVx/tJObHP/eDX+WG5Q5jWOy9e0kC4cewfaVz1nZ0Ls6i3hwOfpwXHsu8ajDihUGdAynHPUQV3M2s5PRvYTnrQZPYJMaIUrIuGoXZd3PfEAAGclxAHie/1Wm9lNhFOprm4CBLpmW6jgCePksy3eLg8FwJLf8oyCfMiFrtwNMhwuGZAxMTMOjXTn4ZVOVvVk8KW6NltFR19Mt5ZmMzGPmqE7gfWr1HOFga8APMC9uZAaNYwA7GvMSb5jpcNMfRdwIhczbXo7lKXZkNr9mtnaQ007iHteXO6ziRmS45xPAiJ7Ssxv+i1tUgi4xgRoNRoe/VekbfRDgdNOOiwXtpsVrw5rzFg5ies4QI7AOS1+PO5Uc7zMVRsrWbM0OaSACYNoMQIJzcTGnqpbYQHHqsa2SILhOpBIwCBPkq3ZcHLS4TGpnlEdvMZxghXNLdota6SO+dTnM8jwWuXD5ObFbKkaf2PqDrtgNBaCIGT2kxkZEHvV7vPdQr7PaR1m5AjBcJjB4HRUnsvtQHUwYb1TiccO2crVPqQ0ny+a5mX7zveN/xo86pVadKszpSKfQ1AQDPXtbq0cdAZOpxnC3G66oqEFpBGpLdMeMTwWS9o93tqNJaQagc58GSHRq2AZzy4kxxXFunfD6O1VajKjBs4JNW+QHFpa1xY0wKcXTAk+8OSmo0uCMpXLk9G28dn+v8AqsJ7VbW1lN9ww6WfljIODODp+tFcbF7WUatI1TWpmSRAkBh4tIdDp7SBg47cP7Vb3pudPStLJm0nHGDB79Y4qeCFS5KPJyqSpdmfc9pP5RJjBHnoOxO2mXaEGMGJj0CYbVSJMPaDyaY/Q8V0ioIABHb1C7+oyCuimc5xo4ajSBq2ONrnc0qNQuMAHzPnLo7V2VKOMVGxyMetrh8kN4wATkcGvJx2tJKA49wQOoIIzxtcPmZ8EmVLYk66ZcPQKdOrE4JzOWjUdoQa1cQC6mTzhsnzLEXQKN8CO1O+H+p/2TKFlA5NM+LW/USko7P5/wB/Ys0j8f7+5bje9EYvDj+48gfxCnCNex2jv6pHkYjyXE2jU4mT2sbH9yKKThr0Lf8AywD/AHFNNiep0VKI1uEc4pwPIhC/bGT/AMwRz6RpH98BQfuhj/fph3bAj+9QZuOg2bWNB7wPnKTcrGlCuTqe8OHUqXHhBuHkCuLa+kaZupZ+Jwx5twjt3a1urmAcQQI8NPki0NmM4eC3kHH/AGKZFV8FTRr1jPWp44lpI84A9EX9ovMGpQkaiaXrP0VhtGzwZLGuHYM+jVw1NtY09ajjQdQ/2gaJdIlw2dFF0iC9jj2Wx6Eojn41a3tED6yuGlvCi3/9dMOPcz+4J6m0UuT+9ha5o8WkfJPYreJt8HVPHBPMBEL2wfe7oEThV79tpNAhr3SY7R25OfJRO00iYmoO210frwT2RV6My4ZtzZEtLojU8BgeEK32b2ntbAYB2hx0GgyOaxtMNeYp1gfEz5SCu6nswzBq8pEn5aKDUZdk1DJDp/4NgPbhwPVY0DxM+qm327eQZLWxMCMEeuVjnBmJe8d9/wBghmuB+aeP6kqHo4/gl6vkL+5mk3l7aPcLWucLgQZgceEYKodp3hUfEuB8fRcz6l0ce4whzb+YjPMFWxgo9FUpSn9zLLY6d2uBoXa29/ZMK1om1luTBnQY1njxx6qg/aDBMmT4IlPeJiHGRppw5T6pyi2RTo126tpiqzkOMiBOI7OZ71r6Nfqua6I4cxwg8jxXmG5a/XzHAFxMBudT+iti/aj1SIh0GccySJPGAMLFmx8nS8bPUXZZUaYBJ1nt1GPsP0FHad103a02G7Lpa0zHPGSuYbeO7HkjUdvaZNzYnM4xEz3KmpLk0bxlwVe9vZ3ZKUOp0zTeRa7o3ODagcYtcyYMSCCIiNV5ztVGqTgA95GY5gt+S9S3j0bxeXSBjBHPPHXC862nYGXu6xMYzUcNDE9XwxC04eUzLma3RUVqdYgf8keAnuOVH8MqEZbRMa26+hVg7Ymz74B4HpnOxyOWwn6BulzuUh14z2XOV+t9kN66/g4jut7T1WHsh7m48zhCaa92WNdGIN4+q6H7p1N7yeGACPNi6NmZUGHFw5EsvPo1KhuXHszgfvCs13uNHY10GFJ++41oyefvH0VltBp4ukn/ADMc0fJB6amDIDZ5g0yfmEU/ZiUl7x/k4hvup8Df5XfdMu8PB+P+v6VEk6l8hcf+pMbv5Vm+Ds+hCYbvqzIruj/Lcfm4ror7fS41HD/KLR6AShHedx6lRnc4ub6kgeiA5XRW7Zu4zJdUeeZg+kqDH7QzFMAD9xp+h+a7qm/g0wbCT8BJHibSFFm8g7AsJ7S4H5KP0krmu1+5XnetdhJLS49rGgD+UD5qTPaKrq6m0/zT5yu2i4uMWMPMkPP0CK5zGnNh7qjR5AkJav2Ybx94ohs+/wAv1ouIGpDnD0nKJW3m4jFF0dt5+gCQsJk0z3mD5Q/Ck3d9MmSD4gwO8z9VJJkW4/Bz1dvaRDqLzOsdaPMo2xPAEUqTm84YQfQwuk0aAETTn/qH5NKZ1OmGyXhoHbUA83FH6h+VEKbqk5DznQkfUou0ULhDpb2ECB43hc1UtcOpWYe+sWegyoUtjGpqUvB939TifknZGmjsZs7WAAOnsD2j/wB2PNGp0uJvb3uJ8ffVZW6MfnH8Lhnyt+aAd40QYsPe549GguJTtIEmy12tjpltQdk1G/Ix80AMrZuc8z/lbHgQ4LidtkZ6BwbzAyf5YIQWe0trurQd4vcfMQVFzS7JLHKXQc7urF2Lh3jHoSugbO4YfB7lFntRTgl7C3uYCPUBRHtFSdoIHbSA9A9JTin2KeKUlwg/VHPyH3T03tnh5INLeNJ/5o76bo85MI7dspcKgPcAVduvky+jP3Opm8iJaD1SZIDRkiYMRjwXTV3060C5+JxERPjkrmpmm7Q92HNPzCFtJosy9zh4P+sqD1H6Uvn/ACNV3y7hdjj1hHdCiz2jIxL4Oo6xBPdxXK/aaHAnvNx9Ao/iNPhUj+Gp9km18liw/kzv/F5ETAjm5mDj4c6KDLHGb8/vgrnZtlQ+48Ef9Nx+bUYVK3Jru5hb8ymmP00joe0jIvI7CXD0QBUY4R17v3D8nEhRfttbTomgdjnSfJpU21nnW4dgcz6hqdk9UcLqbQ7BE9oYAO8TKG7Z3tOCx37tO75FWfTv4XTzc2m75P8AouOuNp/8N3g0H5SoEzhdslYmekc3uYGfJpR6Oy1h71V7h3uM+bCl01c+80ADWCf7ePkud9emRDmvLviZTsPnCVJc/wAkrb4/hItm06kan+n/AOtMqltBkaV/Jh+qSe35EdV8nedmYG4a0dzQFxVmjlxTpJDRA0W4wNeQXZttMNpdUBvcI+SSSl/aytv6kZz9qeL4e4dzilse3VLR/wAR+se877pJLA2+DqqKp8Gz2MzTBOTGp1UX0wQZA05JJLoQ6OVP7imdVMnJ8120dmaYJa0nGYCZJL3G+Doq0mhuAPILkbs7Sctb5BOkm0RT4CO2Rke43+UKZoNa0WtaO4AJ0k6FbFstZxJkk5OpKNRpg3EgE8yJOqSSF0N9ga9BpflrfIKv2xguGBrySSUX0TXZHaKLZiBAGkBT2HZmR7rfIJJKuvqLLeoLbqLQMADHAAIOxbO06tae8ApJKCX9Rkrfpovdm2RgGGNGODQpbsGUkldLophy+Tpr0gbpAOeIBQK9FoAgAdwASSTj2KfuclfQqv4nuTJJTFjKXbxBMcNOzuXS/baksF74Lci4wc96SS5t1I6yVxVhH7Y/43/zFdHSm3U6cykktGNuyjJFUjhLkkklE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2296" name="AutoShape 8" descr="data:image/jpeg;base64,/9j/4AAQSkZJRgABAQAAAQABAAD/2wCEAAkGBhQSEBQUEhQUFRQUFBcUFRQVFRUUFxQUFRQXFRcVFhUYHCYeFxkjHBQUHy8gIycpLCwsFx4xNTAqNSYrLCkBCQoKDgwOGg8PGiwkHSQsLCwsLyksLCwsLCwsLCwsLCwsLCwpLCwsLCwsLCwsLCwsLCwsLCwsLCwsLCwsLCwpLP/AABEIAMIBAwMBIgACEQEDEQH/xAAbAAABBQEBAAAAAAAAAAAAAAADAAECBQYEB//EAEYQAAEDAwEEBwYDBgQEBgMAAAEAAhEDEiExBAVBURMiYXGBkaEGMlKxwdEVQvAUcoKSorIHYuHxIzNz4mODk8LS0yRDU//EABsBAAIDAQEBAAAAAAAAAAAAAAABAgMEBQcG/8QALREAAgICAgEDAgUEAwAAAAAAAAECEQMSITEEE0FRIjIUYYGRsSNCofAzUnH/2gAMAwEAAhEDEQA/AAQlCJamtX21nnlEIShEtTWosVEIShTtStRYUDhKES1K1FhQOEoRLU1qLCiEJKdqVqLCiCSlalamIjCaFO1NakBGEoUrUoTGQhKFOE0IAjCSnamhAiEJKdqVqBkIShTtTWosKIQlCnalaiwBwkp2pQixkE0KcJoQAySlCZKwo7rUrUaxNaq7LtQVqa1GsStRYtQNqVqNYlYixagbUrUWxIsTsNQVqa1GtStRYagbUrUaxNaiw1BWprUaxKxFhqBtTWo9qa1Fi1A2pWo1qa1FhqCtTWo1qVqLDUDYlajWprUWGoK1NajWpWosNQNqVqLalanYUCtTWotqVqLCgNqRCLalaiwoDalai2pWosKBWpItqSjY9TvtStRrUrFVZp1A2JWo1iVqLFqBsStRrUrUWGoGxNajWpWosNQNqVqhU2+k3WowfxD5KLN50TpUZ5x81H1Y/KJ+hOrp/sEtStRWwRIII5jI809inZDQDamsQdp3mxpIAL3AxDY15ScTz5cYXN+KVP8A+I/9Uf8AxWeXlYoumzTDwc01cYlhamtXM3b6n5qDv4Xtd84Um70pzDiWHk9pZ6nHqnHyccupCn4eaHcWGtStRg2UrFfZm1A2JWo1qa1OxagbUrUWxK1FhqBLUrUa1Naix6gbUrUa1NaixagbUrUW1K1FhqBtTWo1ia1Ow1BFqa1GtSsRYagrU6JanSslqWFqVqJalCz2adQdqa1FtStRYagrVCvUDGlzjAAkkkD1OB4rotTFqG+OAUVfJVP2ipUaOiFvN3VfjstJHiqp26ar3w+53IlwP9JIV3U3FSm5gNJ/x0j0Z8bcHxCp96bv2thvbU6ZozpD8dn5vDyXMzYc0nbdnWweRgxqoxplPtrX0X2Wzyh0T2EOaLfOFod10qD2ONWoaJBHVc2RrBHOR8gVm6u/RWjpgQ9ujgMnsMpfizJtJaf3jA8z8lhlCUTowzwn0zWVd1MHXoPkYy2GGYzgEyOCrtu3zVY17WtvIbFwi5rnDHVbJJAM6AY1VZR3t0b4pmJOW8MKyr7uo7UL3tIqREtcWOjlIOfGVOGWceIsMmHHPmUbKH9qqsHUDsfHTDJHdJI46qw2P2xr06ThbTLThw6Om7114IO0ezbgJp1XkD8rj9VVvr1KVzLRa4Q4ETrr+gorC5Lsrl5Sxyppo7qPt51heyBmQ3QdoC02z71pV29WDPAryXarqb85BmDzXTR21zCHMd5cfBVO4umaYzUlaPTzsNuaLiw/Dqw/wo1LeRbis2w6XjLD48PFZ3cvtSHgNdMj9eS0lDag8EGCNIWnF5M8fT4M+bxcWXtc/KO4NXHtm0w9tNpALgXFziAGsbqc6kkwFzseaB6smmdWnh2tPDu0Qd5UzPTgNqUwQYH/AA6jMAGXD3hjR2k8l0J+Q8mP+n3/AAcqPixw5f6v2/yPVe+cVTzxBHgu7ZtokZMnSYhVf4vszgWlhlwxODI7uKztDbTT67XPLNIJJxODnisCz5cTt3+p0XhwZ1SS/Q39qVq4Ny7yFQWkiQJB+JpVpauxizLLHZHDzeO8UtWBtTWo1qVqusp1A2prUa1K1FhqBtTWo9qa1Fi1AWpWoxYmtTsNQYaki2pJWPU7rUoU4ShZ7NepCEoRITQixakLUrVOErUWGpC1K1EhKE7DUxPtxu2lSZ0+hc8MLQMOc6Td2GAZ5rE1qF4kHHIrb/4sAjYmEcK7Z8adQLB+ylB+0bQKLT7zXkTo0taXAnkMR4juWDLNepqbMeJ+nujU+y+wMqA9K/rECAA2ZGCSTJBwMcQVfv3Y6hkOuadCsjV2Wps9YBwLTMeIyCOYIB8lsNx79FQCnUjOCss8DXKNuLy4yqLHNSRdHf8AdU3tPVFOgalt0Fo1jDiBr4rUbTuuwy3LTos37SbKXUKtONWF9P8AeYbgB3xHiq4zcWaMmOM41JGOqMZWaQ2cZLcSO4qO9Ngp06dN9O61wF1xmHQLojhMjyVFs1ZzXtLDBkAdsnQ9i13tNut1Co+i+DabmngWuIdp3hwI7CpTkpx2rkoxQeKWt8MotkqWkEa6ra7s3mXNBGo1CojsbSLSADgDsjhPJc+zVnUnmcWkY5g8RzChPG49lmLNGfR6HQrh7fmq/bqBaDaSGnlIg9vYuDYd5jUZB1HJWp2gETqOSIyotlFSRnKlew9bhx08Vziq15d1nG8dXIgPyS1wj83A8wrLem7bh1c8W8+5NvX2ROzU6RDj/wAWk0lwLsOMEtiAB2cwNSruZvX2MktcX11z+RLcTywcQ5h/p4j1W22TbGvgT1omOYmJ+Xmssw9Vrz7zD0dQDjgEO7nNIPgV27uo3V6fWLTTeSDE3C2C09jmnzAT8fI8c6+R+RiWXHfwaW1Nai2pWrsWcTUFalai2prUWGoO1MWotqaE7DUEWprUW1NCLDUHakiwkjYep1wlapwnWezRqDhK1EhKEWGoO1KESErU7DUHCeFOErUWLUqfaXcg2vZalHQuEsJ0D2m5pPZIg9hKwH+FO7yzbNoFRpa+nTLCD+V3SNDh34C9VhctPdNIV3VwwCq5ljnies0EESNCcDOsABUTx3NT+C+E3GDh8nPvjczNop2vwQQWuGrSCDjsOkdqw+3bsfs9SHcMtdwcOa9KtXLvHdrazCx47jxaeYVvDMs4N9FT7NbyFVnRucLiNO1D3/s5DJjrU3T3t4+Spdn2F9CuW6ObpH5uIjsIlbVrm7TQdOtsnviD9FzvIx6u0dbw8zyQp9o802//AA9btFVhoPFJ1U+6QXNv16tuWzyz2QrT/FDdxb+z1SbsdBUfES4C4GOAP/FVi7bCKbHx12OBnSSMzjjgSr/fe6W7Xsr6RMCo0FjtbXe8x/gY8CUYoqUZJdhmk4zi/YxO/NwGg/IuYSbXDiOXYVS7XsweA0nI0J4a4Xq79jD6QZVAdLQHcpAyQdddCsLv32fdRdOrHHqu+h5H56rdOCkjkJywytdGQ2cODrczorTdu8TTfa7I0Udp2bLHg9YGIPHPE9s+BS2vZJBeNWnrA6j7jtC5mSDiztYcymuDSsIIxjQg8irDbaQqbIwhwLg60tOC1zWnQ8QWwYWe3NtlzI4gK53bDjY4Tf7vCHjLc9uW+IUsMqkg8mG2NnPseyl7SRqGw4fE3JadNWumOx7uxGa2ytcNG2Hv/QR921LazQ7Qkt5Rr8ie/C7d9bEG1GEGQ9snTQ/TPy7FPOqlaK/Fd46f/hclqUIW76l1Jh/ygeWPojwunGdqzmyhTohCUKaaE7FqQhNCnCUJ2GoMhNCJCaEWFEYTIiSLHR1JBNclcqbLqHTqNyVyLCiSShclciwommUbkrkBRNJRuSuRYUSSUbkrkrCjj3nuwVQCMPb7rvoez6qoq7b+zNPViWESJ/Mbc54StJTOR3hc3tvu8dAXWyA4TmIEjHnCozP2LsMabkjCbbWc3Z3vaM+J/Ny7M+S2Xs3tfSbHs5JkimGE9rHFvyAVINnHR4yIzPPH0Vx7NU4oEDg93YcgOmO2VR47SmaM6uJaFD2jZ2vaWuALTqCpymlb7MFWYTfvs+aLpGaZ0PLsdH6KBul49xwkcJ7ohb+rTDmlrgCCIIPELGb73I6gb2SWTh3wnkf1lRnFTVMo+rBLePXuUFSiNnrwDLSZEcOMHzCtqT84PaD6g+iy28ttP7SbuTfl/utDsdXDCuXJaujuYpqcUzW7TSaTR2gYuLbwOZJn1BH+6qdt3gXVWsOBSBZ2kgieU5hXG5T0lB9LGDjjE5Bg8nCVw703fbtz5GXQ6MZJAzzmAFom9opmeC0k0WO4Hyxw5PMdxz91aEKt3ewNqOaNCMYjQ6/1KxJWnC/oRRmX1sRCZIlRlXWU0OkmlNKdhQ5CikSmlFhRJJMCkix0ElKULpEukVZYFlKUHpEukQAa5K5B6RLpEAHuSuQb0ukQINcnlA6RP0iBhpTShdIn6RIArH5CvNv2IV6NRh/OwweUtn5x5LOh2NQrvc+3GQMaN8NQqM64suw1dMwLCAC06twdcEYPqFaeyr+pUzxiO9pOP5de5dXtVuwU6rnNxf1gO3EnHDj4qp9nX/8AMHIjyEgCfJZ8P3l2T7DQCplMXIPSJGqugYg0qFVgc0tcJDhBCh0nal0iAPJN97uLdrt5S2OcS7Hf+uSuN1ZZa7EZ7cHgOIVr7bbkM9MBOGuxmQHCZ8lT7kpkmRkAOB5jrWknj+XX1WHPGnZo8aXFfBrfZuoW1M/mHqIdwxESr32w2IX06owTLZAB6wMtkEjtznQLLbtrWVGaFsgzEYJgiYxxwt9vdvSUJAm0gx2iMDjKhDlUW5OHZnqTwKjXcHETxzY6ZmRMx6Lsuzj9cVWkhtUYw4YnhIkR5dy6jVWrB0zPm7Cl6a9C6QKPSLSUhr0r0HpE3SoAMXJr0HpU3SpiD3pLn6VJAHH+NU/jb6/ZL8ap/G31+yy7aOdPKSPDtwkKBOOPr85HirdImL8TI0/41T+Nvr9kvxqn8bfX7LMGhGpznGT9exBNNw5nvtEjzRpEf4iX5Gt/Gafxt9fsl+NU/jb6/ZZToudwk8vTRJtMY63HkY+SNIh+Imav8ap/G31+yf8AGqfxt9fssq4CMObPjlDqNAGreQz/AKfVGkRfiJmu/G6fxj1+yX41T+Mev2WTtaRgg44AngkGA4ujnPCexGkQ/ETNaN9U/jb6/ZN+NU/jb6/ZZZmziPeE4xkzrJ9PVJlIk/8Aaft8kaIPxEjUnfVP42+v2Vz7M7zD6kNIcIzHYV5y9meI7AtR7C0h0zhOS3AzA1GoxxCpzwXpsuwZ5PIkbr2p2TpaPV95ue9vuvHkQf4VgNjrClVfdiQ054foz6L1C8E2GSC3PIjIPzXlHtNud7dpqRc0l0tDXuIqSQSQIxLRpPERMEDmYXUk2djOm4uiy/FmfG31+yY73Z8Y9VQ7so0rzSrvyTDXtNsvJd1SD1SYLfHjpPHW2RzfeB0+Fw7MarqQcZ9HHyyyY3zRqjvin8bfX7Jvxin8Y9fsssafCJAn4sTHD9aJ3UOM/wB3rxVuiKfxEj1fZaDNo2am5pBEWu4icD6A+S81qbCaG0OpxFt/ZOpkGPeIz4+e59hK7DsgDZ6jzfgtyYNxkm4GFU+2exOZtLKgi1/GYlwxb24tcB2FcnI6bidnGlKKkVFKkASZEZGCD+UHvzIHBek7sHULZOAANZxqTI7F5wKHWFulSoxjRMxcGjMceuB4Fei7skB3HIzJmSRjyI+yhH7WSl9y/UyXtB/+PWMtc4Oa588WtY0uwNXCC8f7LhZvmm4XB7SNNeOsd6n/AIlbBUNYVBTdUDW2i1xaQ5wdOIMgAk8sZ5HJbax2zMg03tk3XOktLHDOQLWvlrjiD1gI1jRhya99FOaLfXZqvxVnxN80x3qz42+ayLnZgyDpq7OYxP3OiZ7zgdYnlcRgLo0jl+tI1/4sz42+YTfirPjb/MFk4JzcR2XH5KBJPE+Z+fNPVB68jXfitP42fzBN+K0/jZ/MFji5xOJI7Dj5p23ciP4rv9kqQ/WZsRvSn8bP5gksY4nk7z/1SSpD9VlkGmfdEA6iCI7W3T6KZLTgwJHEROOJuQmVnH84EnB6jgP6pRqdxEAlx54A8hJTsq1Bmi3HWaY4CD8zooOpAH3tSSYLY/uRX1nHmYxi4+eMeC437QSeM9r7Y9RhFhQXoR1pPdbAPcIJ+iZtEQOq/kOsPXKgzbBbBEHmSYPjcR4JnVDEhxd3Bhj5H1SsKOh7g3SO2AHHyDpntQ6lU6DIPBtODp/l6y52uk9Z7Rxyz/uyov2YnrXUHdvRtDhPYXKOxNQXv/v+Dse4CJacdkd2CZQpzjX4cg48D2oFQim3rCm48DTtb8gVx/tJObHP/eDX+WG5Q5jWOy9e0kC4cewfaVz1nZ0Ls6i3hwOfpwXHsu8ajDihUGdAynHPUQV3M2s5PRvYTnrQZPYJMaIUrIuGoXZd3PfEAAGclxAHie/1Wm9lNhFOprm4CBLpmW6jgCePksy3eLg8FwJLf8oyCfMiFrtwNMhwuGZAxMTMOjXTn4ZVOVvVk8KW6NltFR19Mt5ZmMzGPmqE7gfWr1HOFga8APMC9uZAaNYwA7GvMSb5jpcNMfRdwIhczbXo7lKXZkNr9mtnaQ007iHteXO6ziRmS45xPAiJ7Ssxv+i1tUgi4xgRoNRoe/VekbfRDgdNOOiwXtpsVrw5rzFg5ies4QI7AOS1+PO5Uc7zMVRsrWbM0OaSACYNoMQIJzcTGnqpbYQHHqsa2SILhOpBIwCBPkq3ZcHLS4TGpnlEdvMZxghXNLdota6SO+dTnM8jwWuXD5ObFbKkaf2PqDrtgNBaCIGT2kxkZEHvV7vPdQr7PaR1m5AjBcJjB4HRUnsvtQHUwYb1TiccO2crVPqQ0ny+a5mX7zveN/xo86pVadKszpSKfQ1AQDPXtbq0cdAZOpxnC3G66oqEFpBGpLdMeMTwWS9o93tqNJaQagc58GSHRq2AZzy4kxxXFunfD6O1VajKjBs4JNW+QHFpa1xY0wKcXTAk+8OSmo0uCMpXLk9G28dn+v8AqsJ7VbW1lN9ww6WfljIODODp+tFcbF7WUatI1TWpmSRAkBh4tIdDp7SBg47cP7Vb3pudPStLJm0nHGDB79Y4qeCFS5KPJyqSpdmfc9pP5RJjBHnoOxO2mXaEGMGJj0CYbVSJMPaDyaY/Q8V0ioIABHb1C7+oyCuimc5xo4ajSBq2ONrnc0qNQuMAHzPnLo7V2VKOMVGxyMetrh8kN4wATkcGvJx2tJKA49wQOoIIzxtcPmZ8EmVLYk66ZcPQKdOrE4JzOWjUdoQa1cQC6mTzhsnzLEXQKN8CO1O+H+p/2TKFlA5NM+LW/USko7P5/wB/Ys0j8f7+5bje9EYvDj+48gfxCnCNex2jv6pHkYjyXE2jU4mT2sbH9yKKThr0Lf8AywD/AHFNNiep0VKI1uEc4pwPIhC/bGT/AMwRz6RpH98BQfuhj/fph3bAj+9QZuOg2bWNB7wPnKTcrGlCuTqe8OHUqXHhBuHkCuLa+kaZupZ+Jwx5twjt3a1urmAcQQI8NPki0NmM4eC3kHH/AGKZFV8FTRr1jPWp44lpI84A9EX9ovMGpQkaiaXrP0VhtGzwZLGuHYM+jVw1NtY09ajjQdQ/2gaJdIlw2dFF0iC9jj2Wx6Eojn41a3tED6yuGlvCi3/9dMOPcz+4J6m0UuT+9ha5o8WkfJPYreJt8HVPHBPMBEL2wfe7oEThV79tpNAhr3SY7R25OfJRO00iYmoO210frwT2RV6My4ZtzZEtLojU8BgeEK32b2ntbAYB2hx0GgyOaxtMNeYp1gfEz5SCu6nswzBq8pEn5aKDUZdk1DJDp/4NgPbhwPVY0DxM+qm327eQZLWxMCMEeuVjnBmJe8d9/wBghmuB+aeP6kqHo4/gl6vkL+5mk3l7aPcLWucLgQZgceEYKodp3hUfEuB8fRcz6l0ce4whzb+YjPMFWxgo9FUpSn9zLLY6d2uBoXa29/ZMK1om1luTBnQY1njxx6qg/aDBMmT4IlPeJiHGRppw5T6pyi2RTo126tpiqzkOMiBOI7OZ71r6Nfqua6I4cxwg8jxXmG5a/XzHAFxMBudT+iti/aj1SIh0GccySJPGAMLFmx8nS8bPUXZZUaYBJ1nt1GPsP0FHad103a02G7Lpa0zHPGSuYbeO7HkjUdvaZNzYnM4xEz3KmpLk0bxlwVe9vZ3ZKUOp0zTeRa7o3ODagcYtcyYMSCCIiNV5ztVGqTgA95GY5gt+S9S3j0bxeXSBjBHPPHXC862nYGXu6xMYzUcNDE9XwxC04eUzLma3RUVqdYgf8keAnuOVH8MqEZbRMa26+hVg7Ymz74B4HpnOxyOWwn6BulzuUh14z2XOV+t9kN66/g4jut7T1WHsh7m48zhCaa92WNdGIN4+q6H7p1N7yeGACPNi6NmZUGHFw5EsvPo1KhuXHszgfvCs13uNHY10GFJ++41oyefvH0VltBp4ukn/ADMc0fJB6amDIDZ5g0yfmEU/ZiUl7x/k4hvup8Df5XfdMu8PB+P+v6VEk6l8hcf+pMbv5Vm+Ds+hCYbvqzIruj/Lcfm4ror7fS41HD/KLR6AShHedx6lRnc4ub6kgeiA5XRW7Zu4zJdUeeZg+kqDH7QzFMAD9xp+h+a7qm/g0wbCT8BJHibSFFm8g7AsJ7S4H5KP0krmu1+5XnetdhJLS49rGgD+UD5qTPaKrq6m0/zT5yu2i4uMWMPMkPP0CK5zGnNh7qjR5AkJav2Ybx94ohs+/wAv1ouIGpDnD0nKJW3m4jFF0dt5+gCQsJk0z3mD5Q/Ck3d9MmSD4gwO8z9VJJkW4/Bz1dvaRDqLzOsdaPMo2xPAEUqTm84YQfQwuk0aAETTn/qH5NKZ1OmGyXhoHbUA83FH6h+VEKbqk5DznQkfUou0ULhDpb2ECB43hc1UtcOpWYe+sWegyoUtjGpqUvB939TifknZGmjsZs7WAAOnsD2j/wB2PNGp0uJvb3uJ8ffVZW6MfnH8Lhnyt+aAd40QYsPe549GguJTtIEmy12tjpltQdk1G/Ix80AMrZuc8z/lbHgQ4LidtkZ6BwbzAyf5YIQWe0trurQd4vcfMQVFzS7JLHKXQc7urF2Lh3jHoSugbO4YfB7lFntRTgl7C3uYCPUBRHtFSdoIHbSA9A9JTin2KeKUlwg/VHPyH3T03tnh5INLeNJ/5o76bo85MI7dspcKgPcAVduvky+jP3Opm8iJaD1SZIDRkiYMRjwXTV3060C5+JxERPjkrmpmm7Q92HNPzCFtJosy9zh4P+sqD1H6Uvn/ACNV3y7hdjj1hHdCiz2jIxL4Oo6xBPdxXK/aaHAnvNx9Ao/iNPhUj+Gp9km18liw/kzv/F5ETAjm5mDj4c6KDLHGb8/vgrnZtlQ+48Ef9Nx+bUYVK3Jru5hb8ymmP00joe0jIvI7CXD0QBUY4R17v3D8nEhRfttbTomgdjnSfJpU21nnW4dgcz6hqdk9UcLqbQ7BE9oYAO8TKG7Z3tOCx37tO75FWfTv4XTzc2m75P8AouOuNp/8N3g0H5SoEzhdslYmekc3uYGfJpR6Oy1h71V7h3uM+bCl01c+80ADWCf7ePkud9emRDmvLviZTsPnCVJc/wAkrb4/hItm06kan+n/AOtMqltBkaV/Jh+qSe35EdV8nedmYG4a0dzQFxVmjlxTpJDRA0W4wNeQXZttMNpdUBvcI+SSSl/aytv6kZz9qeL4e4dzilse3VLR/wAR+se877pJLA2+DqqKp8Gz2MzTBOTGp1UX0wQZA05JJLoQ6OVP7imdVMnJ8120dmaYJa0nGYCZJL3G+Doq0mhuAPILkbs7Sctb5BOkm0RT4CO2Rke43+UKZoNa0WtaO4AJ0k6FbFstZxJkk5OpKNRpg3EgE8yJOqSSF0N9ga9BpflrfIKv2xguGBrySSUX0TXZHaKLZiBAGkBT2HZmR7rfIJJKuvqLLeoLbqLQMADHAAIOxbO06tae8ApJKCX9Rkrfpovdm2RgGGNGODQpbsGUkldLophy+Tpr0gbpAOeIBQK9FoAgAdwASSTj2KfuclfQqv4nuTJJTFjKXbxBMcNOzuXS/baksF74Lci4wc96SS5t1I6yVxVhH7Y/43/zFdHSm3U6cykktGNuyjJFUjhLkkklE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1251957" y="2967335"/>
            <a:ext cx="66400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Common bottlenose dolphin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" name="MS900074746[1].wav">
            <a:hlinkClick r:id="" action="ppaction://media"/>
          </p:cNvPr>
          <p:cNvPicPr>
            <a:picLocks noRot="1" noChangeAspect="1"/>
          </p:cNvPicPr>
          <p:nvPr>
            <a:wavAudioFile r:embed="rId1" name="MS900074746[1].wav"/>
          </p:nvPr>
        </p:nvPicPr>
        <p:blipFill>
          <a:blip r:embed="rId4" cstate="print"/>
          <a:stretch>
            <a:fillRect/>
          </a:stretch>
        </p:blipFill>
        <p:spPr>
          <a:xfrm>
            <a:off x="8100392" y="1052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101600">
              <a:srgbClr val="FF0066">
                <a:alpha val="60000"/>
              </a:srgbClr>
            </a:glow>
          </a:effectLst>
        </p:spPr>
        <p:txBody>
          <a:bodyPr/>
          <a:lstStyle/>
          <a:p>
            <a:r>
              <a:rPr lang="en-AU" dirty="0" smtClean="0">
                <a:latin typeface="Arial Rounded MT Bold" pitchFamily="34" charset="0"/>
              </a:rPr>
              <a:t>What can we do?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>
                <a:latin typeface="Arial Rounded MT Bold" pitchFamily="34" charset="0"/>
              </a:rPr>
              <a:t>To help the bottlenose dolphin you could start off by taking care of your rubbish and not dropping it in the sea.</a:t>
            </a:r>
          </a:p>
          <a:p>
            <a:r>
              <a:rPr lang="en-AU" dirty="0" smtClean="0">
                <a:latin typeface="Arial Rounded MT Bold" pitchFamily="34" charset="0"/>
              </a:rPr>
              <a:t>Write letters to the marine websites and tell them how you fell about the topic.</a:t>
            </a:r>
          </a:p>
          <a:p>
            <a:r>
              <a:rPr lang="en-AU" dirty="0" smtClean="0">
                <a:latin typeface="Arial Rounded MT Bold" pitchFamily="34" charset="0"/>
              </a:rPr>
              <a:t>You could sign online petitions and websites to show your support.</a:t>
            </a:r>
          </a:p>
          <a:p>
            <a:r>
              <a:rPr lang="en-AU" dirty="0" smtClean="0">
                <a:latin typeface="Arial Rounded MT Bold" pitchFamily="34" charset="0"/>
              </a:rPr>
              <a:t>Write letters to the government and you could talk about dolphins being part of by catches, how they are affected in New Zealand waters.</a:t>
            </a:r>
          </a:p>
          <a:p>
            <a:r>
              <a:rPr lang="en-AU" dirty="0" smtClean="0">
                <a:latin typeface="Arial Rounded MT Bold" pitchFamily="34" charset="0"/>
              </a:rPr>
              <a:t>There are many more ideas to see, hop online and check out all of the things you can do. </a:t>
            </a:r>
            <a:endParaRPr lang="en-AU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Arial Rounded MT Bold" pitchFamily="34" charset="0"/>
              </a:rPr>
              <a:t>Bibliography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latin typeface="Arial Rounded MT Bold" pitchFamily="34" charset="0"/>
              </a:rPr>
              <a:t>Wikipedia</a:t>
            </a:r>
          </a:p>
          <a:p>
            <a:r>
              <a:rPr lang="en-AU" sz="4000" dirty="0" smtClean="0">
                <a:latin typeface="Arial Rounded MT Bold" pitchFamily="34" charset="0"/>
              </a:rPr>
              <a:t>Google images</a:t>
            </a:r>
          </a:p>
          <a:p>
            <a:r>
              <a:rPr lang="en-AU" sz="4000" dirty="0" smtClean="0">
                <a:latin typeface="Arial Rounded MT Bold" pitchFamily="34" charset="0"/>
              </a:rPr>
              <a:t>Conservation websites</a:t>
            </a:r>
          </a:p>
          <a:p>
            <a:endParaRPr lang="en-AU" sz="4000" dirty="0" smtClean="0">
              <a:latin typeface="Arial Rounded MT Bold" pitchFamily="34" charset="0"/>
            </a:endParaRPr>
          </a:p>
          <a:p>
            <a:endParaRPr lang="en-AU" sz="4000" dirty="0" smtClean="0">
              <a:latin typeface="Arial Rounded MT Bold" pitchFamily="34" charset="0"/>
            </a:endParaRPr>
          </a:p>
          <a:p>
            <a:endParaRPr lang="en-AU" sz="40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92D050"/>
                </a:solidFill>
                <a:latin typeface="Arial Rounded MT Bold" pitchFamily="34" charset="0"/>
              </a:rPr>
              <a:t>Thank you for watching, I hope you enjoyed it!</a:t>
            </a:r>
            <a:endParaRPr lang="en-AU" dirty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pic>
        <p:nvPicPr>
          <p:cNvPr id="4" name="MS900074746[1].wav">
            <a:hlinkClick r:id="" action="ppaction://media"/>
          </p:cNvPr>
          <p:cNvPicPr>
            <a:picLocks noRot="1" noChangeAspect="1"/>
          </p:cNvPicPr>
          <p:nvPr>
            <a:wavAudioFile r:embed="rId1" name="MS900074746[1].wav"/>
          </p:nvPr>
        </p:nvPicPr>
        <p:blipFill>
          <a:blip r:embed="rId4" cstate="print"/>
          <a:stretch>
            <a:fillRect/>
          </a:stretch>
        </p:blipFill>
        <p:spPr>
          <a:xfrm>
            <a:off x="7812360" y="1484784"/>
            <a:ext cx="576064" cy="576064"/>
          </a:xfrm>
          <a:prstGeom prst="rect">
            <a:avLst/>
          </a:prstGeom>
        </p:spPr>
      </p:pic>
      <p:pic>
        <p:nvPicPr>
          <p:cNvPr id="6" name="MS900074747[1].wav">
            <a:hlinkClick r:id="" action="ppaction://media"/>
          </p:cNvPr>
          <p:cNvPicPr>
            <a:picLocks noRot="1" noChangeAspect="1"/>
          </p:cNvPicPr>
          <p:nvPr>
            <a:wavAudioFile r:embed="rId2" name="MS900074747[1].wav"/>
          </p:nvPr>
        </p:nvPicPr>
        <p:blipFill>
          <a:blip r:embed="rId4" cstate="print"/>
          <a:stretch>
            <a:fillRect/>
          </a:stretch>
        </p:blipFill>
        <p:spPr>
          <a:xfrm>
            <a:off x="7812360" y="2276872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A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A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AU" dirty="0" smtClean="0"/>
              <a:t> </a:t>
            </a:r>
            <a:r>
              <a:rPr lang="en-A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Appearance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r>
              <a:rPr lang="en-AU" dirty="0">
                <a:latin typeface="Arial Rounded MT Bold" pitchFamily="34" charset="0"/>
              </a:rPr>
              <a:t>The common bottlenose dolphin is grey in </a:t>
            </a:r>
            <a:r>
              <a:rPr lang="en-AU" dirty="0" smtClean="0">
                <a:latin typeface="Arial Rounded MT Bold" pitchFamily="34" charset="0"/>
              </a:rPr>
              <a:t>colour </a:t>
            </a:r>
            <a:r>
              <a:rPr lang="en-AU" dirty="0">
                <a:latin typeface="Arial Rounded MT Bold" pitchFamily="34" charset="0"/>
              </a:rPr>
              <a:t>and may be between 2 </a:t>
            </a:r>
            <a:r>
              <a:rPr lang="en-AU" dirty="0" smtClean="0">
                <a:latin typeface="Arial Rounded MT Bold" pitchFamily="34" charset="0"/>
              </a:rPr>
              <a:t>and </a:t>
            </a:r>
            <a:r>
              <a:rPr lang="en-AU" dirty="0">
                <a:latin typeface="Arial Rounded MT Bold" pitchFamily="34" charset="0"/>
              </a:rPr>
              <a:t>4 </a:t>
            </a:r>
            <a:r>
              <a:rPr lang="en-AU" dirty="0" smtClean="0">
                <a:latin typeface="Arial Rounded MT Bold" pitchFamily="34" charset="0"/>
              </a:rPr>
              <a:t>metres long</a:t>
            </a:r>
            <a:r>
              <a:rPr lang="en-AU" dirty="0">
                <a:latin typeface="Arial Rounded MT Bold" pitchFamily="34" charset="0"/>
              </a:rPr>
              <a:t>, and weigh between 150 and </a:t>
            </a:r>
            <a:r>
              <a:rPr lang="en-AU" dirty="0" smtClean="0">
                <a:latin typeface="Arial Rounded MT Bold" pitchFamily="34" charset="0"/>
              </a:rPr>
              <a:t>650 kilograms.</a:t>
            </a:r>
            <a:r>
              <a:rPr lang="en-AU" dirty="0">
                <a:latin typeface="Arial Rounded MT Bold" pitchFamily="34" charset="0"/>
              </a:rPr>
              <a:t> 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Males </a:t>
            </a:r>
            <a:r>
              <a:rPr lang="en-AU" dirty="0">
                <a:latin typeface="Arial Rounded MT Bold" pitchFamily="34" charset="0"/>
              </a:rPr>
              <a:t>are generally larger and heavier than females. 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In </a:t>
            </a:r>
            <a:r>
              <a:rPr lang="en-AU" dirty="0">
                <a:latin typeface="Arial Rounded MT Bold" pitchFamily="34" charset="0"/>
              </a:rPr>
              <a:t>most parts of the world the adult's length is between 2.5 and 3.5 </a:t>
            </a:r>
            <a:r>
              <a:rPr lang="en-AU" dirty="0" smtClean="0">
                <a:latin typeface="Arial Rounded MT Bold" pitchFamily="34" charset="0"/>
              </a:rPr>
              <a:t>metres with </a:t>
            </a:r>
            <a:r>
              <a:rPr lang="en-AU" dirty="0">
                <a:latin typeface="Arial Rounded MT Bold" pitchFamily="34" charset="0"/>
              </a:rPr>
              <a:t>weight ranges between 200 and 500 </a:t>
            </a:r>
            <a:r>
              <a:rPr lang="en-AU" dirty="0" smtClean="0">
                <a:latin typeface="Arial Rounded MT Bold" pitchFamily="34" charset="0"/>
              </a:rPr>
              <a:t>kilos.</a:t>
            </a:r>
          </a:p>
          <a:p>
            <a:r>
              <a:rPr lang="en-AU" dirty="0" smtClean="0">
                <a:latin typeface="Arial Rounded MT Bold" pitchFamily="34" charset="0"/>
              </a:rPr>
              <a:t>Newborn </a:t>
            </a:r>
            <a:r>
              <a:rPr lang="en-AU" dirty="0">
                <a:latin typeface="Arial Rounded MT Bold" pitchFamily="34" charset="0"/>
              </a:rPr>
              <a:t>calves are between 0.8 and 1.4 meters long and weigh between 15 and 30 </a:t>
            </a:r>
            <a:r>
              <a:rPr lang="en-AU" dirty="0" smtClean="0">
                <a:latin typeface="Arial Rounded MT Bold" pitchFamily="34" charset="0"/>
              </a:rPr>
              <a:t>kilograms. </a:t>
            </a:r>
          </a:p>
          <a:p>
            <a:r>
              <a:rPr lang="en-AU" dirty="0" smtClean="0">
                <a:latin typeface="Arial Rounded MT Bold" pitchFamily="34" charset="0"/>
              </a:rPr>
              <a:t>The </a:t>
            </a:r>
            <a:r>
              <a:rPr lang="en-AU" dirty="0">
                <a:latin typeface="Arial Rounded MT Bold" pitchFamily="34" charset="0"/>
              </a:rPr>
              <a:t>dolphins have a short and well-defined </a:t>
            </a:r>
            <a:r>
              <a:rPr lang="en-AU" dirty="0" smtClean="0">
                <a:latin typeface="Arial Rounded MT Bold" pitchFamily="34" charset="0"/>
              </a:rPr>
              <a:t>snout; like a bottle which is why they are called bottlenose dolphin.</a:t>
            </a:r>
          </a:p>
          <a:p>
            <a:endParaRPr lang="en-AU" dirty="0">
              <a:latin typeface="Arial Rounded MT Bold" pitchFamily="34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/>
                <a:solidFill>
                  <a:schemeClr val="accent3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Behavior</a:t>
            </a:r>
            <a:endParaRPr lang="en-US" b="1" cap="none" spc="0" dirty="0">
              <a:ln/>
              <a:solidFill>
                <a:schemeClr val="accent3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>
                <a:latin typeface="Arial Rounded MT Bold" pitchFamily="34" charset="0"/>
              </a:rPr>
              <a:t>Common bottlenose dolphins live in groups </a:t>
            </a:r>
            <a:r>
              <a:rPr lang="en-AU" dirty="0" smtClean="0">
                <a:latin typeface="Arial Rounded MT Bold" pitchFamily="34" charset="0"/>
              </a:rPr>
              <a:t>called pods</a:t>
            </a:r>
            <a:r>
              <a:rPr lang="en-AU" dirty="0">
                <a:latin typeface="Arial Rounded MT Bold" pitchFamily="34" charset="0"/>
              </a:rPr>
              <a:t> that </a:t>
            </a:r>
            <a:r>
              <a:rPr lang="en-AU" dirty="0" smtClean="0">
                <a:latin typeface="Arial Rounded MT Bold" pitchFamily="34" charset="0"/>
              </a:rPr>
              <a:t>usually have about 15 </a:t>
            </a:r>
            <a:r>
              <a:rPr lang="en-AU" dirty="0">
                <a:latin typeface="Arial Rounded MT Bold" pitchFamily="34" charset="0"/>
              </a:rPr>
              <a:t>individuals, but group size varies from pairs of dolphins to over 100 or even occasionally over 1000 animals for short periods of time</a:t>
            </a:r>
            <a:r>
              <a:rPr lang="en-AU" dirty="0" smtClean="0">
                <a:latin typeface="Arial Rounded MT Bold" pitchFamily="34" charset="0"/>
              </a:rPr>
              <a:t>.</a:t>
            </a:r>
            <a:r>
              <a:rPr lang="en-AU" dirty="0">
                <a:latin typeface="Arial Rounded MT Bold" pitchFamily="34" charset="0"/>
              </a:rPr>
              <a:t> 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They eat mainly eels</a:t>
            </a:r>
            <a:r>
              <a:rPr lang="en-AU" dirty="0">
                <a:latin typeface="Arial Rounded MT Bold" pitchFamily="34" charset="0"/>
              </a:rPr>
              <a:t>, squid, shrimp and wide </a:t>
            </a:r>
            <a:r>
              <a:rPr lang="en-AU" dirty="0" smtClean="0">
                <a:latin typeface="Arial Rounded MT Bold" pitchFamily="34" charset="0"/>
              </a:rPr>
              <a:t>range </a:t>
            </a:r>
            <a:r>
              <a:rPr lang="en-AU" dirty="0">
                <a:latin typeface="Arial Rounded MT Bold" pitchFamily="34" charset="0"/>
              </a:rPr>
              <a:t>of </a:t>
            </a:r>
            <a:r>
              <a:rPr lang="en-AU" dirty="0" smtClean="0">
                <a:latin typeface="Arial Rounded MT Bold" pitchFamily="34" charset="0"/>
              </a:rPr>
              <a:t>fishes. They </a:t>
            </a:r>
            <a:r>
              <a:rPr lang="en-AU" dirty="0">
                <a:latin typeface="Arial Rounded MT Bold" pitchFamily="34" charset="0"/>
              </a:rPr>
              <a:t>do not chew their </a:t>
            </a:r>
            <a:r>
              <a:rPr lang="en-AU" dirty="0" smtClean="0">
                <a:latin typeface="Arial Rounded MT Bold" pitchFamily="34" charset="0"/>
              </a:rPr>
              <a:t>food they swallow it </a:t>
            </a:r>
            <a:r>
              <a:rPr lang="en-AU" dirty="0">
                <a:latin typeface="Arial Rounded MT Bold" pitchFamily="34" charset="0"/>
              </a:rPr>
              <a:t>whole. 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Dolphin </a:t>
            </a:r>
            <a:r>
              <a:rPr lang="en-AU" dirty="0">
                <a:latin typeface="Arial Rounded MT Bold" pitchFamily="34" charset="0"/>
              </a:rPr>
              <a:t>groups often work as a team to harvest schools of fish, but they also hunt individually. Dolphins </a:t>
            </a:r>
            <a:r>
              <a:rPr lang="en-AU" dirty="0" smtClean="0">
                <a:latin typeface="Arial Rounded MT Bold" pitchFamily="34" charset="0"/>
              </a:rPr>
              <a:t>can find their</a:t>
            </a:r>
            <a:r>
              <a:rPr lang="en-AU" dirty="0">
                <a:latin typeface="Arial Rounded MT Bold" pitchFamily="34" charset="0"/>
              </a:rPr>
              <a:t> </a:t>
            </a:r>
            <a:r>
              <a:rPr lang="en-AU" dirty="0" smtClean="0">
                <a:latin typeface="Arial Rounded MT Bold" pitchFamily="34" charset="0"/>
              </a:rPr>
              <a:t>prey by using </a:t>
            </a:r>
            <a:r>
              <a:rPr lang="en-AU" dirty="0">
                <a:latin typeface="Arial Rounded MT Bold" pitchFamily="34" charset="0"/>
              </a:rPr>
              <a:t> echolocation, which is similar to sonar</a:t>
            </a:r>
            <a:r>
              <a:rPr lang="en-AU" dirty="0" smtClean="0">
                <a:latin typeface="Arial Rounded MT Bold" pitchFamily="34" charset="0"/>
              </a:rPr>
              <a:t>.</a:t>
            </a:r>
            <a:r>
              <a:rPr lang="en-AU" dirty="0">
                <a:latin typeface="Arial Rounded MT Bold" pitchFamily="34" charset="0"/>
              </a:rPr>
              <a:t> 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Dolphins </a:t>
            </a:r>
            <a:r>
              <a:rPr lang="en-AU" dirty="0">
                <a:latin typeface="Arial Rounded MT Bold" pitchFamily="34" charset="0"/>
              </a:rPr>
              <a:t>also use sound for communication, including squeaks and whistles </a:t>
            </a:r>
            <a:r>
              <a:rPr lang="en-AU" dirty="0" smtClean="0">
                <a:latin typeface="Arial Rounded MT Bold" pitchFamily="34" charset="0"/>
              </a:rPr>
              <a:t>given from </a:t>
            </a:r>
            <a:r>
              <a:rPr lang="en-AU" dirty="0">
                <a:latin typeface="Arial Rounded MT Bold" pitchFamily="34" charset="0"/>
              </a:rPr>
              <a:t>the </a:t>
            </a:r>
            <a:r>
              <a:rPr lang="en-AU" dirty="0" smtClean="0">
                <a:latin typeface="Arial Rounded MT Bold" pitchFamily="34" charset="0"/>
              </a:rPr>
              <a:t>blowhole and </a:t>
            </a:r>
            <a:r>
              <a:rPr lang="en-AU" dirty="0">
                <a:latin typeface="Arial Rounded MT Bold" pitchFamily="34" charset="0"/>
              </a:rPr>
              <a:t>sounds </a:t>
            </a:r>
            <a:r>
              <a:rPr lang="en-AU" dirty="0" smtClean="0">
                <a:latin typeface="Arial Rounded MT Bold" pitchFamily="34" charset="0"/>
              </a:rPr>
              <a:t>shown </a:t>
            </a:r>
            <a:r>
              <a:rPr lang="en-AU" dirty="0">
                <a:latin typeface="Arial Rounded MT Bold" pitchFamily="34" charset="0"/>
              </a:rPr>
              <a:t>through body language, such as leaping from the water and slapping their tails on the water. </a:t>
            </a:r>
          </a:p>
          <a:p>
            <a:endParaRPr lang="en-A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A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Where and what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Arial Rounded MT Bold" pitchFamily="34" charset="0"/>
              </a:rPr>
              <a:t>Bottlenose dolphins</a:t>
            </a:r>
            <a:r>
              <a:rPr lang="en-AU" dirty="0">
                <a:latin typeface="Arial Rounded MT Bold" pitchFamily="34" charset="0"/>
              </a:rPr>
              <a:t> can be found in the warm </a:t>
            </a:r>
            <a:r>
              <a:rPr lang="en-AU" dirty="0" smtClean="0">
                <a:latin typeface="Arial Rounded MT Bold" pitchFamily="34" charset="0"/>
              </a:rPr>
              <a:t>and mild </a:t>
            </a:r>
            <a:r>
              <a:rPr lang="en-AU" dirty="0">
                <a:latin typeface="Arial Rounded MT Bold" pitchFamily="34" charset="0"/>
              </a:rPr>
              <a:t>tropical oceans worldwide</a:t>
            </a:r>
            <a:r>
              <a:rPr lang="en-AU" dirty="0" smtClean="0">
                <a:latin typeface="Arial Rounded MT Bold" pitchFamily="34" charset="0"/>
              </a:rPr>
              <a:t>.</a:t>
            </a:r>
            <a:endParaRPr lang="en-AU" baseline="30000" dirty="0">
              <a:latin typeface="Arial Rounded MT Bold" pitchFamily="34" charset="0"/>
            </a:endParaRPr>
          </a:p>
          <a:p>
            <a:r>
              <a:rPr lang="en-AU" dirty="0">
                <a:latin typeface="Arial Rounded MT Bold" pitchFamily="34" charset="0"/>
              </a:rPr>
              <a:t> Some bottlenose populations live closer to the shore (</a:t>
            </a:r>
            <a:r>
              <a:rPr lang="en-AU" i="1" dirty="0">
                <a:latin typeface="Arial Rounded MT Bold" pitchFamily="34" charset="0"/>
              </a:rPr>
              <a:t>inshore populations</a:t>
            </a:r>
            <a:r>
              <a:rPr lang="en-AU" dirty="0">
                <a:latin typeface="Arial Rounded MT Bold" pitchFamily="34" charset="0"/>
              </a:rPr>
              <a:t>) and others live further out to sea (</a:t>
            </a:r>
            <a:r>
              <a:rPr lang="en-AU" i="1" dirty="0">
                <a:latin typeface="Arial Rounded MT Bold" pitchFamily="34" charset="0"/>
              </a:rPr>
              <a:t>offshore populations</a:t>
            </a:r>
            <a:r>
              <a:rPr lang="en-AU" dirty="0">
                <a:latin typeface="Arial Rounded MT Bold" pitchFamily="34" charset="0"/>
              </a:rPr>
              <a:t>). 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Usually offshore </a:t>
            </a:r>
            <a:r>
              <a:rPr lang="en-AU" dirty="0">
                <a:latin typeface="Arial Rounded MT Bold" pitchFamily="34" charset="0"/>
              </a:rPr>
              <a:t>populations are larger, darker, and have </a:t>
            </a:r>
            <a:r>
              <a:rPr lang="en-AU" dirty="0" smtClean="0">
                <a:latin typeface="Arial Rounded MT Bold" pitchFamily="34" charset="0"/>
              </a:rPr>
              <a:t>slightly </a:t>
            </a:r>
            <a:r>
              <a:rPr lang="en-AU" dirty="0">
                <a:latin typeface="Arial Rounded MT Bold" pitchFamily="34" charset="0"/>
              </a:rPr>
              <a:t>shorter fins and beaks</a:t>
            </a:r>
            <a:r>
              <a:rPr lang="en-AU" dirty="0" smtClean="0">
                <a:latin typeface="Arial Rounded MT Bold" pitchFamily="34" charset="0"/>
              </a:rPr>
              <a:t>.</a:t>
            </a:r>
          </a:p>
          <a:p>
            <a:r>
              <a:rPr lang="en-AU" dirty="0" smtClean="0">
                <a:latin typeface="Arial Rounded MT Bold" pitchFamily="34" charset="0"/>
              </a:rPr>
              <a:t> </a:t>
            </a:r>
            <a:r>
              <a:rPr lang="en-AU" dirty="0">
                <a:latin typeface="Arial Rounded MT Bold" pitchFamily="34" charset="0"/>
              </a:rPr>
              <a:t>Offshore </a:t>
            </a:r>
            <a:r>
              <a:rPr lang="en-AU" dirty="0" smtClean="0">
                <a:latin typeface="Arial Rounded MT Bold" pitchFamily="34" charset="0"/>
              </a:rPr>
              <a:t>populations </a:t>
            </a:r>
            <a:r>
              <a:rPr lang="en-AU" dirty="0">
                <a:latin typeface="Arial Rounded MT Bold" pitchFamily="34" charset="0"/>
              </a:rPr>
              <a:t>can migrate up to 4,200 kilometres </a:t>
            </a:r>
            <a:r>
              <a:rPr lang="en-AU" dirty="0" smtClean="0">
                <a:latin typeface="Arial Rounded MT Bold" pitchFamily="34" charset="0"/>
              </a:rPr>
              <a:t>in </a:t>
            </a:r>
            <a:r>
              <a:rPr lang="en-AU" dirty="0">
                <a:latin typeface="Arial Rounded MT Bold" pitchFamily="34" charset="0"/>
              </a:rPr>
              <a:t>a season, but inshore populations tend to move less. </a:t>
            </a:r>
            <a:r>
              <a:rPr lang="en-AU" dirty="0"/>
              <a:t> 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AU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Intelligence 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i="1" dirty="0" smtClean="0">
                <a:latin typeface="Arial Rounded MT Bold" pitchFamily="34" charset="0"/>
              </a:rPr>
              <a:t>Bottlenose dolphins </a:t>
            </a:r>
            <a:r>
              <a:rPr lang="en-AU" dirty="0" smtClean="0">
                <a:latin typeface="Arial Rounded MT Bold" pitchFamily="34" charset="0"/>
              </a:rPr>
              <a:t>have </a:t>
            </a:r>
            <a:r>
              <a:rPr lang="en-AU" dirty="0">
                <a:latin typeface="Arial Rounded MT Bold" pitchFamily="34" charset="0"/>
              </a:rPr>
              <a:t>a bigger brain than humans</a:t>
            </a:r>
            <a:r>
              <a:rPr lang="en-AU" dirty="0" smtClean="0">
                <a:latin typeface="Arial Rounded MT Bold" pitchFamily="34" charset="0"/>
              </a:rPr>
              <a:t>.</a:t>
            </a:r>
            <a:r>
              <a:rPr lang="en-AU" dirty="0">
                <a:latin typeface="Arial Rounded MT Bold" pitchFamily="34" charset="0"/>
              </a:rPr>
              <a:t> </a:t>
            </a:r>
            <a:endParaRPr lang="en-AU" dirty="0" smtClean="0">
              <a:latin typeface="Arial Rounded MT Bold" pitchFamily="34" charset="0"/>
            </a:endParaRPr>
          </a:p>
          <a:p>
            <a:r>
              <a:rPr lang="en-AU" dirty="0" smtClean="0">
                <a:latin typeface="Arial Rounded MT Bold" pitchFamily="34" charset="0"/>
              </a:rPr>
              <a:t>There </a:t>
            </a:r>
            <a:r>
              <a:rPr lang="en-AU" dirty="0">
                <a:latin typeface="Arial Rounded MT Bold" pitchFamily="34" charset="0"/>
              </a:rPr>
              <a:t>have been </a:t>
            </a:r>
            <a:r>
              <a:rPr lang="en-AU" dirty="0" smtClean="0">
                <a:latin typeface="Arial Rounded MT Bold" pitchFamily="34" charset="0"/>
              </a:rPr>
              <a:t>many </a:t>
            </a:r>
            <a:r>
              <a:rPr lang="en-AU" dirty="0">
                <a:latin typeface="Arial Rounded MT Bold" pitchFamily="34" charset="0"/>
              </a:rPr>
              <a:t>investigations of bottlenose dolphin intelligence, including </a:t>
            </a:r>
            <a:r>
              <a:rPr lang="en-AU" dirty="0" smtClean="0">
                <a:latin typeface="Arial Rounded MT Bold" pitchFamily="34" charset="0"/>
              </a:rPr>
              <a:t>tests of use </a:t>
            </a:r>
            <a:r>
              <a:rPr lang="en-AU" dirty="0">
                <a:latin typeface="Arial Rounded MT Bold" pitchFamily="34" charset="0"/>
              </a:rPr>
              <a:t>of artificial language, object categorization, and self-recognition</a:t>
            </a:r>
            <a:r>
              <a:rPr lang="en-AU" dirty="0" smtClean="0">
                <a:latin typeface="Arial Rounded MT Bold" pitchFamily="34" charset="0"/>
              </a:rPr>
              <a:t>.</a:t>
            </a:r>
            <a:r>
              <a:rPr lang="en-AU" dirty="0">
                <a:latin typeface="Arial Rounded MT Bold" pitchFamily="34" charset="0"/>
              </a:rPr>
              <a:t> This intelligence has driven </a:t>
            </a:r>
            <a:r>
              <a:rPr lang="en-AU" dirty="0" smtClean="0">
                <a:latin typeface="Arial Rounded MT Bold" pitchFamily="34" charset="0"/>
              </a:rPr>
              <a:t>interaction </a:t>
            </a:r>
            <a:r>
              <a:rPr lang="en-AU" dirty="0">
                <a:latin typeface="Arial Rounded MT Bold" pitchFamily="34" charset="0"/>
              </a:rPr>
              <a:t>with humans</a:t>
            </a:r>
            <a:r>
              <a:rPr lang="en-AU" dirty="0" smtClean="0">
                <a:latin typeface="Arial Rounded MT Bold" pitchFamily="34" charset="0"/>
              </a:rPr>
              <a:t>.</a:t>
            </a:r>
          </a:p>
          <a:p>
            <a:r>
              <a:rPr lang="en-AU" dirty="0" smtClean="0">
                <a:latin typeface="Arial Rounded MT Bold" pitchFamily="34" charset="0"/>
              </a:rPr>
              <a:t> </a:t>
            </a:r>
            <a:r>
              <a:rPr lang="en-AU" dirty="0">
                <a:latin typeface="Arial Rounded MT Bold" pitchFamily="34" charset="0"/>
              </a:rPr>
              <a:t>Common bottlenose dolphins are popular in aquarium shows and television programs such as </a:t>
            </a:r>
            <a:r>
              <a:rPr lang="en-AU" i="1" dirty="0" smtClean="0">
                <a:latin typeface="Arial Rounded MT Bold" pitchFamily="34" charset="0"/>
              </a:rPr>
              <a:t>Flipper.</a:t>
            </a:r>
            <a:r>
              <a:rPr lang="en-AU" dirty="0">
                <a:latin typeface="Arial Rounded MT Bold" pitchFamily="34" charset="0"/>
              </a:rPr>
              <a:t> They have also been trained for military uses such as locating sea mines or detecting and marking enemy divers, as for example in the U.S. Navy Marine Mammal </a:t>
            </a:r>
            <a:r>
              <a:rPr lang="en-AU" dirty="0" smtClean="0">
                <a:latin typeface="Arial Rounded MT Bold" pitchFamily="34" charset="0"/>
              </a:rPr>
              <a:t>Program.</a:t>
            </a:r>
          </a:p>
          <a:p>
            <a:r>
              <a:rPr lang="en-AU" dirty="0">
                <a:latin typeface="Arial Rounded MT Bold" pitchFamily="34" charset="0"/>
              </a:rPr>
              <a:t> In some areas they </a:t>
            </a:r>
            <a:r>
              <a:rPr lang="en-AU" dirty="0" smtClean="0">
                <a:latin typeface="Arial Rounded MT Bold" pitchFamily="34" charset="0"/>
              </a:rPr>
              <a:t>co-operate </a:t>
            </a:r>
            <a:r>
              <a:rPr lang="en-AU" dirty="0">
                <a:latin typeface="Arial Rounded MT Bold" pitchFamily="34" charset="0"/>
              </a:rPr>
              <a:t>with local fishermen by driving fish toward the fishermen and eating the fish that escape the fishermen's nets</a:t>
            </a:r>
            <a:r>
              <a:rPr lang="en-AU" dirty="0" smtClean="0">
                <a:latin typeface="Arial Rounded MT Bold" pitchFamily="34" charset="0"/>
              </a:rPr>
              <a:t>.</a:t>
            </a:r>
            <a:endParaRPr lang="en-AU" dirty="0">
              <a:latin typeface="Arial Rounded MT Bold" pitchFamily="34" charset="0"/>
            </a:endParaRPr>
          </a:p>
          <a:p>
            <a:endParaRPr lang="en-A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Where they are found</a:t>
            </a:r>
            <a:endParaRPr lang="en-AU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2800" dirty="0" smtClean="0">
                <a:latin typeface="Arial Rounded MT Bold" pitchFamily="34" charset="0"/>
                <a:cs typeface="Andalus" pitchFamily="2" charset="-78"/>
              </a:rPr>
              <a:t>Red marks the places where the bottlenose dolphin can be found</a:t>
            </a:r>
            <a:endParaRPr lang="en-AU" sz="2800" dirty="0">
              <a:latin typeface="Arial Rounded MT Bold" pitchFamily="34" charset="0"/>
              <a:cs typeface="Andalus" pitchFamily="2" charset="-78"/>
            </a:endParaRPr>
          </a:p>
        </p:txBody>
      </p:sp>
      <p:pic>
        <p:nvPicPr>
          <p:cNvPr id="5" name="Picture 2" descr="C:\Users\paddy\Desktop\pearl\map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741" r="67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101600">
              <a:schemeClr val="accent6">
                <a:lumMod val="75000"/>
                <a:alpha val="60000"/>
              </a:schemeClr>
            </a:glow>
          </a:effectLst>
        </p:spPr>
        <p:txBody>
          <a:bodyPr>
            <a:noAutofit/>
          </a:bodyPr>
          <a:lstStyle/>
          <a:p>
            <a:r>
              <a:rPr lang="en-AU" sz="3600" dirty="0" smtClean="0"/>
              <a:t>Look at this!</a:t>
            </a:r>
            <a:endParaRPr lang="en-AU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2000" dirty="0" smtClean="0">
                <a:latin typeface="Arial Rounded MT Bold" pitchFamily="34" charset="0"/>
              </a:rPr>
              <a:t>This picture was taken  in Taiji where a massive dolphin hunt took place in 2003.The water is red from the blood from the dolphins!  </a:t>
            </a:r>
          </a:p>
        </p:txBody>
      </p:sp>
      <p:pic>
        <p:nvPicPr>
          <p:cNvPr id="6" name="Picture Placeholder 5" descr="dolphin bloo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781" r="8781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Picture Placeholder 2"/>
          <p:cNvSpPr txBox="1">
            <a:spLocks/>
          </p:cNvSpPr>
          <p:nvPr/>
        </p:nvSpPr>
        <p:spPr>
          <a:xfrm>
            <a:off x="1916088" y="701080"/>
            <a:ext cx="5486400" cy="4114800"/>
          </a:xfrm>
          <a:prstGeom prst="rect">
            <a:avLst/>
          </a:prstGeom>
        </p:spPr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A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AU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Other interactions with humans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AU" dirty="0" smtClean="0">
                <a:latin typeface="Arial Rounded MT Bold" pitchFamily="34" charset="0"/>
              </a:rPr>
              <a:t>Did know that Bottlenose Dolphins are becoming </a:t>
            </a:r>
            <a:r>
              <a:rPr lang="en-AU" dirty="0" smtClean="0">
                <a:latin typeface="Arial Rounded MT Bold" pitchFamily="34" charset="0"/>
              </a:rPr>
              <a:t>extinct </a:t>
            </a:r>
            <a:r>
              <a:rPr lang="en-AU" dirty="0" smtClean="0">
                <a:latin typeface="Arial Rounded MT Bold" pitchFamily="34" charset="0"/>
              </a:rPr>
              <a:t>because of pollution, Habitat degration , Harvesting, low frequency sonar and entrapment in fishing gear. Also, human feeding of and swimming with wild animals.</a:t>
            </a:r>
            <a:r>
              <a:rPr lang="en-AU" dirty="0" smtClean="0"/>
              <a:t> </a:t>
            </a:r>
            <a:endParaRPr lang="en-AU" dirty="0" smtClean="0"/>
          </a:p>
          <a:p>
            <a:r>
              <a:rPr lang="en-AU" dirty="0" smtClean="0">
                <a:latin typeface="Arial Rounded MT Bold" pitchFamily="34" charset="0"/>
              </a:rPr>
              <a:t>Some </a:t>
            </a:r>
            <a:r>
              <a:rPr lang="en-AU" dirty="0">
                <a:latin typeface="Arial Rounded MT Bold" pitchFamily="34" charset="0"/>
              </a:rPr>
              <a:t>interactions with humans are harmful to the dolphins. In the town of Taiji, Japan, some 23,000 are hunted for food </a:t>
            </a:r>
            <a:r>
              <a:rPr lang="en-AU" dirty="0" smtClean="0">
                <a:latin typeface="Arial Rounded MT Bold" pitchFamily="34" charset="0"/>
              </a:rPr>
              <a:t>annually. Also</a:t>
            </a:r>
            <a:r>
              <a:rPr lang="en-AU" dirty="0">
                <a:latin typeface="Arial Rounded MT Bold" pitchFamily="34" charset="0"/>
              </a:rPr>
              <a:t>, the dolphins are sometimes killed </a:t>
            </a:r>
            <a:r>
              <a:rPr lang="en-AU" dirty="0" smtClean="0">
                <a:latin typeface="Arial Rounded MT Bold" pitchFamily="34" charset="0"/>
              </a:rPr>
              <a:t>accidentally by </a:t>
            </a:r>
            <a:r>
              <a:rPr lang="en-AU" dirty="0">
                <a:latin typeface="Arial Rounded MT Bold" pitchFamily="34" charset="0"/>
              </a:rPr>
              <a:t>a </a:t>
            </a:r>
            <a:r>
              <a:rPr lang="en-AU" dirty="0" smtClean="0">
                <a:latin typeface="Arial Rounded MT Bold" pitchFamily="34" charset="0"/>
              </a:rPr>
              <a:t>by catch</a:t>
            </a:r>
            <a:r>
              <a:rPr lang="en-AU" dirty="0">
                <a:latin typeface="Arial Rounded MT Bold" pitchFamily="34" charset="0"/>
              </a:rPr>
              <a:t> of </a:t>
            </a:r>
            <a:r>
              <a:rPr lang="en-AU" dirty="0" smtClean="0">
                <a:latin typeface="Arial Rounded MT Bold" pitchFamily="34" charset="0"/>
              </a:rPr>
              <a:t>tuna fishing.</a:t>
            </a:r>
            <a:endParaRPr lang="en-AU" dirty="0"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101600">
              <a:srgbClr val="00B0F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r>
              <a:rPr lang="en-AU" b="1" cap="none" spc="0" dirty="0" smtClean="0">
                <a:ln/>
                <a:solidFill>
                  <a:schemeClr val="accent3"/>
                </a:solidFill>
                <a:effectLst/>
              </a:rPr>
              <a:t>Breeding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2000" b="1" dirty="0">
                <a:latin typeface="Arial Rounded MT Bold" pitchFamily="34" charset="0"/>
              </a:rPr>
              <a:t>Breeding and caring for young: </a:t>
            </a:r>
            <a:r>
              <a:rPr lang="en-AU" sz="2000" dirty="0">
                <a:latin typeface="Arial Rounded MT Bold" pitchFamily="34" charset="0"/>
              </a:rPr>
              <a:t>Dolphins have many partners over a lifetime and mate all year round</a:t>
            </a:r>
            <a:r>
              <a:rPr lang="en-AU" sz="2000" dirty="0" smtClean="0">
                <a:latin typeface="Arial Rounded MT Bold" pitchFamily="34" charset="0"/>
              </a:rPr>
              <a:t>.</a:t>
            </a:r>
          </a:p>
          <a:p>
            <a:r>
              <a:rPr lang="en-AU" sz="2000" dirty="0" smtClean="0">
                <a:latin typeface="Arial Rounded MT Bold" pitchFamily="34" charset="0"/>
              </a:rPr>
              <a:t> </a:t>
            </a:r>
            <a:r>
              <a:rPr lang="en-AU" sz="2000" dirty="0">
                <a:latin typeface="Arial Rounded MT Bold" pitchFamily="34" charset="0"/>
              </a:rPr>
              <a:t>Females begin to breed from about six years of age, and have a calf every two to three years. </a:t>
            </a:r>
            <a:endParaRPr lang="en-AU" sz="2000" dirty="0" smtClean="0">
              <a:latin typeface="Arial Rounded MT Bold" pitchFamily="34" charset="0"/>
            </a:endParaRPr>
          </a:p>
          <a:p>
            <a:r>
              <a:rPr lang="en-AU" sz="2000" dirty="0" smtClean="0">
                <a:latin typeface="Arial Rounded MT Bold" pitchFamily="34" charset="0"/>
              </a:rPr>
              <a:t>Calves </a:t>
            </a:r>
            <a:r>
              <a:rPr lang="en-AU" sz="2000" dirty="0">
                <a:latin typeface="Arial Rounded MT Bold" pitchFamily="34" charset="0"/>
              </a:rPr>
              <a:t>are born throughout the year, although most are born in spring and summer after a gestation period of 12 months. </a:t>
            </a:r>
            <a:endParaRPr lang="en-AU" sz="2000" dirty="0" smtClean="0">
              <a:latin typeface="Arial Rounded MT Bold" pitchFamily="34" charset="0"/>
            </a:endParaRPr>
          </a:p>
          <a:p>
            <a:r>
              <a:rPr lang="en-AU" sz="2000" dirty="0" smtClean="0">
                <a:latin typeface="Arial Rounded MT Bold" pitchFamily="34" charset="0"/>
              </a:rPr>
              <a:t>Calves </a:t>
            </a:r>
            <a:r>
              <a:rPr lang="en-AU" sz="2000" dirty="0">
                <a:latin typeface="Arial Rounded MT Bold" pitchFamily="34" charset="0"/>
              </a:rPr>
              <a:t>are born tail first so that they do not drown and their mother quickly pushes them up to the surface for their first breath</a:t>
            </a:r>
            <a:r>
              <a:rPr lang="en-AU" sz="2000" dirty="0" smtClean="0">
                <a:latin typeface="Arial Rounded MT Bold" pitchFamily="34" charset="0"/>
              </a:rPr>
              <a:t>.</a:t>
            </a:r>
          </a:p>
          <a:p>
            <a:r>
              <a:rPr lang="en-AU" sz="2000" dirty="0" smtClean="0">
                <a:latin typeface="Arial Rounded MT Bold" pitchFamily="34" charset="0"/>
              </a:rPr>
              <a:t> </a:t>
            </a:r>
            <a:r>
              <a:rPr lang="en-AU" sz="2000" dirty="0">
                <a:latin typeface="Arial Rounded MT Bold" pitchFamily="34" charset="0"/>
              </a:rPr>
              <a:t>Calves suckle their mother's milk for up to 18 months, although they begin eating fish at about 6 months of age and remain with their mother </a:t>
            </a:r>
            <a:r>
              <a:rPr lang="en-AU" sz="2000" dirty="0" smtClean="0">
                <a:latin typeface="Arial Rounded MT Bold" pitchFamily="34" charset="0"/>
              </a:rPr>
              <a:t>for about 6 years.</a:t>
            </a:r>
            <a:endParaRPr lang="en-AU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252</Words>
  <Application>Microsoft Office PowerPoint</Application>
  <PresentationFormat>On-screen Show (4:3)</PresentationFormat>
  <Paragraphs>49</Paragraphs>
  <Slides>12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  Appearance</vt:lpstr>
      <vt:lpstr>Behavior</vt:lpstr>
      <vt:lpstr>Where and what</vt:lpstr>
      <vt:lpstr>Intelligence  </vt:lpstr>
      <vt:lpstr>Where they are found</vt:lpstr>
      <vt:lpstr>Look at this!</vt:lpstr>
      <vt:lpstr>  Other interactions with humans</vt:lpstr>
      <vt:lpstr>Breeding</vt:lpstr>
      <vt:lpstr>What can we do?</vt:lpstr>
      <vt:lpstr>Bibliography</vt:lpstr>
      <vt:lpstr>Thank you for watching, I hope you enjoyed it!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bottlenose dolphin</dc:title>
  <dc:creator>paddy</dc:creator>
  <cp:lastModifiedBy>paddy</cp:lastModifiedBy>
  <cp:revision>7</cp:revision>
  <dcterms:created xsi:type="dcterms:W3CDTF">2012-05-25T23:46:06Z</dcterms:created>
  <dcterms:modified xsi:type="dcterms:W3CDTF">2012-05-30T05:29:36Z</dcterms:modified>
</cp:coreProperties>
</file>